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5" r:id="rId3"/>
    <p:sldId id="257" r:id="rId4"/>
    <p:sldId id="272" r:id="rId5"/>
    <p:sldId id="258" r:id="rId6"/>
    <p:sldId id="274" r:id="rId7"/>
    <p:sldId id="273" r:id="rId8"/>
    <p:sldId id="259" r:id="rId9"/>
    <p:sldId id="261" r:id="rId10"/>
    <p:sldId id="260" r:id="rId11"/>
    <p:sldId id="262" r:id="rId12"/>
    <p:sldId id="263" r:id="rId13"/>
    <p:sldId id="266" r:id="rId14"/>
    <p:sldId id="264" r:id="rId15"/>
    <p:sldId id="265" r:id="rId16"/>
    <p:sldId id="267" r:id="rId17"/>
    <p:sldId id="268" r:id="rId18"/>
    <p:sldId id="269" r:id="rId19"/>
    <p:sldId id="271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1235" autoAdjust="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0EEB9-D03F-44B7-9129-EE0A7C53CEBE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5503-54E7-437B-8435-5D54FC211A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88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 </a:t>
            </a:r>
            <a:r>
              <a:rPr lang="de-DE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built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I </a:t>
            </a:r>
            <a:r>
              <a:rPr lang="de-DE" baseline="0" dirty="0" err="1" smtClean="0"/>
              <a:t>needed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select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product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image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text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574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CommandTextBox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UserControl</a:t>
            </a:r>
            <a:r>
              <a:rPr lang="de-DE" dirty="0" smtClean="0"/>
              <a:t> </a:t>
            </a:r>
            <a:r>
              <a:rPr lang="de-DE" dirty="0" err="1" smtClean="0"/>
              <a:t>composed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TextBox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small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after it. A </a:t>
            </a:r>
            <a:r>
              <a:rPr lang="de-DE" baseline="0" dirty="0" err="1" smtClean="0"/>
              <a:t>click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executes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command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course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textbox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sample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keep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quadratic</a:t>
            </a:r>
            <a:r>
              <a:rPr lang="de-DE" baseline="0" dirty="0" smtClean="0"/>
              <a:t> form, </a:t>
            </a:r>
            <a:r>
              <a:rPr lang="de-DE" baseline="0" dirty="0" err="1" smtClean="0"/>
              <a:t>changing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height</a:t>
            </a:r>
            <a:r>
              <a:rPr lang="de-DE" baseline="0" dirty="0" smtClean="0"/>
              <a:t> will also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width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aseline="0" dirty="0" err="1" smtClean="0"/>
              <a:t>DateTextBox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CommandTextBox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inheriting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it. This </a:t>
            </a:r>
            <a:r>
              <a:rPr lang="de-DE" baseline="0" dirty="0" err="1" smtClean="0"/>
              <a:t>saves</a:t>
            </a:r>
            <a:r>
              <a:rPr lang="de-DE" baseline="0" dirty="0" smtClean="0"/>
              <a:t> an extra </a:t>
            </a:r>
            <a:r>
              <a:rPr lang="de-DE" baseline="0" dirty="0" err="1" smtClean="0"/>
              <a:t>layout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a Command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FormatString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property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conversion</a:t>
            </a:r>
            <a:r>
              <a:rPr lang="de-DE" dirty="0" smtClean="0"/>
              <a:t> </a:t>
            </a:r>
            <a:r>
              <a:rPr lang="de-DE" dirty="0" err="1" smtClean="0"/>
              <a:t>manually</a:t>
            </a:r>
            <a:r>
              <a:rPr lang="de-DE" dirty="0" smtClean="0"/>
              <a:t>,</a:t>
            </a:r>
            <a:r>
              <a:rPr lang="de-DE" baseline="0" dirty="0" smtClean="0"/>
              <a:t> so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independent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settings</a:t>
            </a:r>
            <a:r>
              <a:rPr lang="de-DE" dirty="0" smtClean="0"/>
              <a:t>. The </a:t>
            </a:r>
            <a:r>
              <a:rPr lang="de-DE" dirty="0" err="1" smtClean="0"/>
              <a:t>conversion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betweeen</a:t>
            </a:r>
            <a:r>
              <a:rPr lang="de-DE" dirty="0" smtClean="0"/>
              <a:t> </a:t>
            </a:r>
            <a:r>
              <a:rPr lang="de-DE" baseline="0" dirty="0" smtClean="0"/>
              <a:t>String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Nullable</a:t>
            </a:r>
            <a:r>
              <a:rPr lang="de-DE" baseline="0" dirty="0" smtClean="0"/>
              <a:t>&lt;</a:t>
            </a:r>
            <a:r>
              <a:rPr lang="de-DE" baseline="0" dirty="0" err="1" smtClean="0"/>
              <a:t>DateTime</a:t>
            </a:r>
            <a:r>
              <a:rPr lang="de-DE" baseline="0" dirty="0" smtClean="0"/>
              <a:t>&gt;.  </a:t>
            </a:r>
            <a:r>
              <a:rPr lang="de-DE" baseline="0" dirty="0" smtClean="0"/>
              <a:t>A normal </a:t>
            </a:r>
            <a:r>
              <a:rPr lang="de-DE" baseline="0" dirty="0" err="1" smtClean="0"/>
              <a:t>DateTime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cannot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null – </a:t>
            </a:r>
            <a:r>
              <a:rPr lang="de-DE" baseline="0" dirty="0" err="1" smtClean="0"/>
              <a:t>empty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!!!!</a:t>
            </a:r>
            <a:endParaRPr lang="de-DE" baseline="0" dirty="0" smtClean="0"/>
          </a:p>
          <a:p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clicked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calendar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shown</a:t>
            </a:r>
            <a:r>
              <a:rPr lang="de-DE" baseline="0" dirty="0" smtClean="0"/>
              <a:t>. This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ok also vor MVVM </a:t>
            </a:r>
            <a:r>
              <a:rPr lang="de-DE" baseline="0" dirty="0" err="1" smtClean="0"/>
              <a:t>applications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since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level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save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composed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controls</a:t>
            </a:r>
            <a:r>
              <a:rPr lang="de-DE" baseline="0" dirty="0" smtClean="0"/>
              <a:t> :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containing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items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ImageTextSelector</a:t>
            </a:r>
            <a:r>
              <a:rPr lang="de-DE" baseline="0" dirty="0" smtClean="0"/>
              <a:t>.</a:t>
            </a:r>
          </a:p>
          <a:p>
            <a:r>
              <a:rPr lang="de-DE" baseline="0" dirty="0" smtClean="0"/>
              <a:t>The internal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functionality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inherits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contains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Grid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Grid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ImageControl</a:t>
            </a:r>
            <a:r>
              <a:rPr lang="de-DE" baseline="0" dirty="0" smtClean="0"/>
              <a:t>,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TextBlock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898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DependencyProperty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needed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implemented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static</a:t>
            </a:r>
            <a:r>
              <a:rPr lang="de-DE" baseline="0" dirty="0" smtClean="0"/>
              <a:t> variable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registered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time a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created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static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called</a:t>
            </a:r>
            <a:r>
              <a:rPr lang="de-DE" baseline="0" dirty="0" smtClean="0"/>
              <a:t> at </a:t>
            </a:r>
            <a:r>
              <a:rPr lang="de-DE" baseline="0" dirty="0" err="1" smtClean="0"/>
              <a:t>every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needed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0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729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Der Inhalt des </a:t>
            </a:r>
            <a:r>
              <a:rPr lang="de-DE" dirty="0" err="1" smtClean="0"/>
              <a:t>TreeViewItems</a:t>
            </a:r>
            <a:r>
              <a:rPr lang="de-DE" dirty="0" smtClean="0"/>
              <a:t> („Header“) ist ein </a:t>
            </a:r>
            <a:r>
              <a:rPr lang="de-DE" dirty="0" err="1" smtClean="0"/>
              <a:t>Grid</a:t>
            </a:r>
            <a:r>
              <a:rPr lang="de-DE" dirty="0" smtClean="0"/>
              <a:t>, kann</a:t>
            </a:r>
            <a:r>
              <a:rPr lang="de-DE" baseline="0" dirty="0" smtClean="0"/>
              <a:t> aber jedes beliebige </a:t>
            </a:r>
            <a:r>
              <a:rPr lang="de-DE" baseline="0" dirty="0" err="1" smtClean="0"/>
              <a:t>ContentControl</a:t>
            </a:r>
            <a:r>
              <a:rPr lang="de-DE" baseline="0" dirty="0" smtClean="0"/>
              <a:t> sein. Damit hat man jeden beliebigen Gestaltungsspielraum (siehe </a:t>
            </a:r>
            <a:r>
              <a:rPr lang="de-DE" baseline="0" dirty="0" err="1" smtClean="0"/>
              <a:t>ProduktTreeView</a:t>
            </a:r>
            <a:r>
              <a:rPr lang="de-DE" baseline="0" dirty="0" smtClean="0"/>
              <a:t>).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851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Important</a:t>
            </a:r>
            <a:r>
              <a:rPr lang="de-DE" dirty="0" smtClean="0"/>
              <a:t>: a Command </a:t>
            </a:r>
            <a:r>
              <a:rPr lang="de-DE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click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display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keep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sample simple I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same </a:t>
            </a:r>
            <a:r>
              <a:rPr lang="de-DE" baseline="0" dirty="0" err="1" smtClean="0"/>
              <a:t>command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every</a:t>
            </a:r>
            <a:r>
              <a:rPr lang="de-DE" baseline="0" dirty="0" smtClean="0"/>
              <a:t> item. In a </a:t>
            </a:r>
            <a:r>
              <a:rPr lang="de-DE" baseline="0" dirty="0" err="1" smtClean="0"/>
              <a:t>realworld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application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every</a:t>
            </a:r>
            <a:r>
              <a:rPr lang="de-DE" baseline="0" dirty="0" smtClean="0"/>
              <a:t> item will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ist </a:t>
            </a:r>
            <a:r>
              <a:rPr lang="de-DE" baseline="0" dirty="0" err="1" smtClean="0"/>
              <a:t>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maybe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shared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menu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items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buttons</a:t>
            </a:r>
            <a:r>
              <a:rPr lang="de-DE" baseline="0" dirty="0" smtClean="0"/>
              <a:t>. Also in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sample: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selected</a:t>
            </a:r>
            <a:r>
              <a:rPr lang="de-DE" baseline="0" dirty="0" smtClean="0"/>
              <a:t> item </a:t>
            </a:r>
            <a:r>
              <a:rPr lang="de-DE" baseline="0" dirty="0" err="1" smtClean="0"/>
              <a:t>text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a double </a:t>
            </a:r>
            <a:r>
              <a:rPr lang="de-DE" baseline="0" dirty="0" err="1" smtClean="0"/>
              <a:t>databinding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viewmodel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back).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17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Here</a:t>
            </a:r>
            <a:r>
              <a:rPr lang="de-DE" dirty="0" smtClean="0"/>
              <a:t>: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MenuItem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</a:t>
            </a:r>
            <a:r>
              <a:rPr lang="de-DE" dirty="0" err="1" smtClean="0"/>
              <a:t>reference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model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),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passes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itself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parameter</a:t>
            </a:r>
            <a:r>
              <a:rPr lang="de-DE" baseline="0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72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pure MVVM style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windows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messages</a:t>
            </a:r>
            <a:r>
              <a:rPr lang="de-DE" baseline="0" dirty="0" smtClean="0"/>
              <a:t>. But </a:t>
            </a:r>
            <a:r>
              <a:rPr lang="de-DE" baseline="0" dirty="0" err="1" smtClean="0"/>
              <a:t>since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selection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often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functionality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control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it.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5503-54E7-437B-8435-5D54FC211A4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680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929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99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3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11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5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7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1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39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5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18502-3694-4C5C-A916-58EC60E0A456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9138-3E43-41AC-A4F4-56E7192659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94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Data/Code </a:t>
            </a:r>
            <a:r>
              <a:rPr lang="de-DE" sz="4000" dirty="0" err="1"/>
              <a:t>driven</a:t>
            </a:r>
            <a:r>
              <a:rPr lang="de-DE" sz="4000" dirty="0"/>
              <a:t> UI </a:t>
            </a:r>
            <a:r>
              <a:rPr lang="de-DE" sz="4000" dirty="0" err="1" smtClean="0"/>
              <a:t>using</a:t>
            </a:r>
            <a:r>
              <a:rPr lang="de-DE" sz="4000" dirty="0" smtClean="0"/>
              <a:t> </a:t>
            </a:r>
            <a:r>
              <a:rPr lang="de-DE" sz="4000" dirty="0"/>
              <a:t>WPF </a:t>
            </a:r>
            <a:r>
              <a:rPr lang="de-DE" sz="4000" dirty="0" err="1" smtClean="0"/>
              <a:t>part</a:t>
            </a:r>
            <a:r>
              <a:rPr lang="de-DE" sz="4000" dirty="0" smtClean="0"/>
              <a:t> 2</a:t>
            </a:r>
            <a:endParaRPr lang="de-DE" sz="4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Building </a:t>
            </a:r>
            <a:r>
              <a:rPr lang="de-DE" sz="2400" dirty="0" err="1" smtClean="0"/>
              <a:t>own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controls</a:t>
            </a:r>
            <a:endParaRPr lang="de-DE" sz="2400" dirty="0" smtClean="0"/>
          </a:p>
          <a:p>
            <a:endParaRPr lang="de-DE" sz="1800" dirty="0" smtClean="0"/>
          </a:p>
          <a:p>
            <a:r>
              <a:rPr lang="de-DE" sz="1800" dirty="0" smtClean="0"/>
              <a:t>Wolfgang Riedmann</a:t>
            </a:r>
            <a:br>
              <a:rPr lang="de-DE" sz="1800" dirty="0" smtClean="0"/>
            </a:br>
            <a:r>
              <a:rPr lang="de-DE" sz="1800" dirty="0" smtClean="0"/>
              <a:t>wolfgang@riedmann.it</a:t>
            </a:r>
            <a:endParaRPr lang="de-DE" sz="1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840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Control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573241" cy="142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912234" y="3789040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TreeViewControl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r>
              <a:rPr lang="de-DE" dirty="0" smtClean="0"/>
              <a:t> </a:t>
            </a:r>
            <a:r>
              <a:rPr lang="de-DE" dirty="0" err="1" smtClean="0"/>
              <a:t>display</a:t>
            </a:r>
            <a:r>
              <a:rPr lang="de-DE" dirty="0" smtClean="0"/>
              <a:t> </a:t>
            </a:r>
            <a:r>
              <a:rPr lang="de-DE" dirty="0" err="1" smtClean="0"/>
              <a:t>layout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, </a:t>
            </a:r>
            <a:r>
              <a:rPr lang="de-DE" dirty="0" err="1" smtClean="0"/>
              <a:t>included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. </a:t>
            </a:r>
          </a:p>
          <a:p>
            <a:r>
              <a:rPr lang="de-DE" dirty="0" smtClean="0"/>
              <a:t>But: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TreeViewControl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permits</a:t>
            </a:r>
            <a:r>
              <a:rPr lang="de-DE" dirty="0" smtClean="0"/>
              <a:t> </a:t>
            </a:r>
            <a:r>
              <a:rPr lang="de-DE" dirty="0" err="1" smtClean="0"/>
              <a:t>attibutions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commands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items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design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limited.</a:t>
            </a:r>
          </a:p>
          <a:p>
            <a:r>
              <a:rPr lang="de-DE" dirty="0" smtClean="0"/>
              <a:t>Solution: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Treeview</a:t>
            </a:r>
            <a:r>
              <a:rPr lang="de-DE" dirty="0" smtClean="0"/>
              <a:t>-Items.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08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Das </a:t>
            </a:r>
            <a:r>
              <a:rPr lang="de-DE" sz="4000" dirty="0" err="1" smtClean="0"/>
              <a:t>TreeViewMenuItem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38"/>
            <a:ext cx="6453534" cy="3315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1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de-DE" sz="4000" dirty="0" err="1" smtClean="0"/>
              <a:t>Important</a:t>
            </a:r>
            <a:r>
              <a:rPr lang="de-DE" sz="4000" dirty="0" smtClean="0"/>
              <a:t>: </a:t>
            </a:r>
            <a:r>
              <a:rPr lang="de-DE" sz="4000" dirty="0" err="1" smtClean="0"/>
              <a:t>the</a:t>
            </a:r>
            <a:r>
              <a:rPr lang="de-DE" sz="4000" dirty="0" smtClean="0"/>
              <a:t> Model </a:t>
            </a:r>
            <a:r>
              <a:rPr lang="de-DE" sz="4000" dirty="0" err="1" smtClean="0"/>
              <a:t>behind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Item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192688" cy="363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4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Filling</a:t>
            </a:r>
            <a:r>
              <a:rPr lang="de-DE" sz="4000" dirty="0" smtClean="0"/>
              <a:t> </a:t>
            </a:r>
            <a:r>
              <a:rPr lang="de-DE" sz="4000" dirty="0" err="1" smtClean="0"/>
              <a:t>through</a:t>
            </a:r>
            <a:r>
              <a:rPr lang="de-DE" sz="4000" dirty="0" smtClean="0"/>
              <a:t>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ViewModel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7368302" cy="2852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8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Trap </a:t>
            </a:r>
            <a:r>
              <a:rPr lang="de-DE" sz="4000" dirty="0" err="1" smtClean="0"/>
              <a:t>the</a:t>
            </a:r>
            <a:r>
              <a:rPr lang="de-DE" sz="4000" dirty="0" smtClean="0"/>
              <a:t> </a:t>
            </a:r>
            <a:r>
              <a:rPr lang="de-DE" sz="4000" dirty="0" err="1" smtClean="0"/>
              <a:t>event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6856413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DateTextBox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104" y="1844824"/>
            <a:ext cx="3879799" cy="3491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2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At half </a:t>
            </a:r>
            <a:r>
              <a:rPr lang="de-DE" sz="4000" dirty="0" err="1" smtClean="0"/>
              <a:t>way</a:t>
            </a:r>
            <a:r>
              <a:rPr lang="de-DE" sz="4000" dirty="0" smtClean="0"/>
              <a:t>: The </a:t>
            </a:r>
            <a:r>
              <a:rPr lang="de-DE" sz="4000" dirty="0" err="1" smtClean="0"/>
              <a:t>CommandTextBox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64263"/>
            <a:ext cx="600801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74" y="5085184"/>
            <a:ext cx="7988573" cy="985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1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smtClean="0"/>
              <a:t>The </a:t>
            </a:r>
            <a:r>
              <a:rPr lang="de-DE" sz="4000" dirty="0" err="1" smtClean="0"/>
              <a:t>DateTextBox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3" y="1916832"/>
            <a:ext cx="7519295" cy="318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Implementation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5434125" cy="348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5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772400" cy="2304256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Finished</a:t>
            </a:r>
            <a:r>
              <a:rPr lang="de-DE" sz="4000" dirty="0" smtClean="0"/>
              <a:t> – </a:t>
            </a:r>
            <a:r>
              <a:rPr lang="de-DE" sz="4000" dirty="0" err="1" smtClean="0"/>
              <a:t>Thank</a:t>
            </a:r>
            <a:r>
              <a:rPr lang="de-DE" sz="4000" dirty="0" smtClean="0"/>
              <a:t> </a:t>
            </a:r>
            <a:r>
              <a:rPr lang="de-DE" sz="4000" dirty="0" err="1" smtClean="0"/>
              <a:t>you</a:t>
            </a:r>
            <a:r>
              <a:rPr lang="de-DE" sz="4000" dirty="0" smtClean="0"/>
              <a:t> </a:t>
            </a:r>
            <a:r>
              <a:rPr lang="de-DE" sz="4000" dirty="0" err="1" smtClean="0"/>
              <a:t>for</a:t>
            </a:r>
            <a:r>
              <a:rPr lang="de-DE" sz="4000" dirty="0" smtClean="0"/>
              <a:t> </a:t>
            </a:r>
            <a:r>
              <a:rPr lang="de-DE" sz="4000" dirty="0" err="1" smtClean="0"/>
              <a:t>you</a:t>
            </a:r>
            <a:r>
              <a:rPr lang="de-DE" sz="4000" dirty="0" err="1" smtClean="0"/>
              <a:t>r</a:t>
            </a:r>
            <a:r>
              <a:rPr lang="de-DE" sz="4000" dirty="0" smtClean="0"/>
              <a:t> </a:t>
            </a:r>
            <a:r>
              <a:rPr lang="de-DE" sz="4000" dirty="0" err="1" smtClean="0"/>
              <a:t>attention</a:t>
            </a:r>
            <a:r>
              <a:rPr lang="de-DE" sz="4000" dirty="0" smtClean="0"/>
              <a:t>!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631065"/>
          </a:xfrm>
        </p:spPr>
        <p:txBody>
          <a:bodyPr>
            <a:normAutofit fontScale="90000"/>
          </a:bodyPr>
          <a:lstStyle/>
          <a:p>
            <a:r>
              <a:rPr lang="de-DE" sz="4000" dirty="0" smtClean="0"/>
              <a:t>Q &amp; A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31540" y="1844824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it</a:t>
            </a:r>
            <a:r>
              <a:rPr lang="de-DE" b="1" dirty="0" smtClean="0"/>
              <a:t> </a:t>
            </a:r>
            <a:r>
              <a:rPr lang="de-DE" b="1" dirty="0" err="1" smtClean="0"/>
              <a:t>possible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accomplish</a:t>
            </a:r>
            <a:r>
              <a:rPr lang="de-DE" b="1" dirty="0" smtClean="0"/>
              <a:t> </a:t>
            </a:r>
            <a:r>
              <a:rPr lang="de-DE" b="1" dirty="0" err="1" smtClean="0"/>
              <a:t>that</a:t>
            </a:r>
            <a:r>
              <a:rPr lang="de-DE" b="1" dirty="0" smtClean="0"/>
              <a:t> </a:t>
            </a:r>
            <a:r>
              <a:rPr lang="de-DE" b="1" dirty="0" err="1" smtClean="0"/>
              <a:t>using</a:t>
            </a:r>
            <a:r>
              <a:rPr lang="de-DE" b="1" dirty="0" smtClean="0"/>
              <a:t> XAML, </a:t>
            </a:r>
            <a:r>
              <a:rPr lang="de-DE" b="1" dirty="0" err="1" smtClean="0"/>
              <a:t>without</a:t>
            </a:r>
            <a:r>
              <a:rPr lang="de-DE" b="1" dirty="0" smtClean="0"/>
              <a:t> </a:t>
            </a:r>
            <a:r>
              <a:rPr lang="de-DE" b="1" dirty="0" err="1" smtClean="0"/>
              <a:t>writing</a:t>
            </a:r>
            <a:r>
              <a:rPr lang="de-DE" b="1" dirty="0" smtClean="0"/>
              <a:t> </a:t>
            </a:r>
            <a:r>
              <a:rPr lang="de-DE" b="1" dirty="0" err="1" smtClean="0"/>
              <a:t>code</a:t>
            </a:r>
            <a:r>
              <a:rPr lang="de-DE" b="1" dirty="0" smtClean="0"/>
              <a:t>?</a:t>
            </a:r>
          </a:p>
          <a:p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, but IMHO </a:t>
            </a:r>
            <a:r>
              <a:rPr lang="de-DE" dirty="0" err="1" smtClean="0"/>
              <a:t>less</a:t>
            </a:r>
            <a:r>
              <a:rPr lang="de-DE" dirty="0" smtClean="0"/>
              <a:t> elegant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leass</a:t>
            </a:r>
            <a:r>
              <a:rPr lang="de-DE" dirty="0" smtClean="0"/>
              <a:t> </a:t>
            </a:r>
            <a:r>
              <a:rPr lang="de-DE" dirty="0" err="1" smtClean="0"/>
              <a:t>readable</a:t>
            </a:r>
            <a:endParaRPr lang="de-DE" dirty="0" smtClean="0"/>
          </a:p>
          <a:p>
            <a:endParaRPr lang="de-DE" dirty="0"/>
          </a:p>
          <a:p>
            <a:r>
              <a:rPr lang="de-DE" b="1" dirty="0" smtClean="0"/>
              <a:t>Are </a:t>
            </a:r>
            <a:r>
              <a:rPr lang="de-DE" b="1" dirty="0" err="1" smtClean="0"/>
              <a:t>there</a:t>
            </a:r>
            <a:r>
              <a:rPr lang="de-DE" b="1" dirty="0" smtClean="0"/>
              <a:t> </a:t>
            </a:r>
            <a:r>
              <a:rPr lang="de-DE" b="1" dirty="0" err="1" smtClean="0"/>
              <a:t>better</a:t>
            </a:r>
            <a:r>
              <a:rPr lang="de-DE" b="1" dirty="0" smtClean="0"/>
              <a:t> </a:t>
            </a:r>
            <a:r>
              <a:rPr lang="de-DE" b="1" dirty="0" err="1" smtClean="0"/>
              <a:t>solutions</a:t>
            </a:r>
            <a:r>
              <a:rPr lang="de-DE" b="1" dirty="0" smtClean="0"/>
              <a:t> </a:t>
            </a:r>
            <a:r>
              <a:rPr lang="de-DE" b="1" dirty="0" err="1" smtClean="0"/>
              <a:t>than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presented</a:t>
            </a:r>
            <a:r>
              <a:rPr lang="de-DE" b="1" dirty="0" smtClean="0"/>
              <a:t> </a:t>
            </a:r>
            <a:r>
              <a:rPr lang="de-DE" b="1" dirty="0" err="1" smtClean="0"/>
              <a:t>ones</a:t>
            </a:r>
            <a:r>
              <a:rPr lang="de-DE" b="1" dirty="0" smtClean="0"/>
              <a:t>?</a:t>
            </a:r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sure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different </a:t>
            </a:r>
            <a:r>
              <a:rPr lang="de-DE" dirty="0" err="1" smtClean="0"/>
              <a:t>solutions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maybe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b="1" dirty="0" smtClean="0"/>
              <a:t>A different </a:t>
            </a:r>
            <a:r>
              <a:rPr lang="de-DE" b="1" dirty="0" err="1" smtClean="0"/>
              <a:t>naming</a:t>
            </a:r>
            <a:r>
              <a:rPr lang="de-DE" b="1" dirty="0" smtClean="0"/>
              <a:t> </a:t>
            </a:r>
            <a:r>
              <a:rPr lang="de-DE" b="1" dirty="0" err="1" smtClean="0"/>
              <a:t>would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more</a:t>
            </a:r>
            <a:r>
              <a:rPr lang="de-DE" b="1" dirty="0" smtClean="0"/>
              <a:t> </a:t>
            </a:r>
            <a:r>
              <a:rPr lang="de-DE" b="1" dirty="0" err="1" smtClean="0"/>
              <a:t>precise</a:t>
            </a:r>
            <a:endParaRPr lang="de-DE" b="1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prefer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classes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properties</a:t>
            </a:r>
            <a:r>
              <a:rPr lang="de-DE" dirty="0" smtClean="0"/>
              <a:t>,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like.</a:t>
            </a:r>
          </a:p>
          <a:p>
            <a:endParaRPr lang="de-DE" dirty="0"/>
          </a:p>
          <a:p>
            <a:r>
              <a:rPr lang="de-DE" b="1" dirty="0" smtClean="0"/>
              <a:t>Can </a:t>
            </a:r>
            <a:r>
              <a:rPr lang="de-DE" b="1" dirty="0" err="1" smtClean="0"/>
              <a:t>these</a:t>
            </a:r>
            <a:r>
              <a:rPr lang="de-DE" b="1" dirty="0" smtClean="0"/>
              <a:t> </a:t>
            </a:r>
            <a:r>
              <a:rPr lang="de-DE" b="1" dirty="0" err="1" smtClean="0"/>
              <a:t>controls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used</a:t>
            </a:r>
            <a:r>
              <a:rPr lang="de-DE" b="1" dirty="0" smtClean="0"/>
              <a:t> also in XAML </a:t>
            </a:r>
            <a:r>
              <a:rPr lang="de-DE" b="1" dirty="0" err="1" smtClean="0"/>
              <a:t>windows</a:t>
            </a:r>
            <a:r>
              <a:rPr lang="de-DE" b="1" dirty="0" smtClean="0"/>
              <a:t>?</a:t>
            </a:r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sure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, I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omitted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in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samples</a:t>
            </a:r>
            <a:endParaRPr lang="de-DE" dirty="0" smtClean="0"/>
          </a:p>
          <a:p>
            <a:endParaRPr lang="de-DE" dirty="0"/>
          </a:p>
          <a:p>
            <a:r>
              <a:rPr lang="de-DE" b="1" dirty="0" smtClean="0"/>
              <a:t>Can I </a:t>
            </a:r>
            <a:r>
              <a:rPr lang="de-DE" b="1" dirty="0" err="1" smtClean="0"/>
              <a:t>use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modify</a:t>
            </a:r>
            <a:r>
              <a:rPr lang="de-DE" b="1" dirty="0" smtClean="0"/>
              <a:t> </a:t>
            </a:r>
            <a:r>
              <a:rPr lang="de-DE" b="1" dirty="0" err="1" smtClean="0"/>
              <a:t>these</a:t>
            </a:r>
            <a:r>
              <a:rPr lang="de-DE" b="1" dirty="0" smtClean="0"/>
              <a:t> </a:t>
            </a:r>
            <a:r>
              <a:rPr lang="de-DE" b="1" dirty="0" err="1" smtClean="0"/>
              <a:t>samples</a:t>
            </a:r>
            <a:r>
              <a:rPr lang="de-DE" b="1" dirty="0" smtClean="0"/>
              <a:t>?</a:t>
            </a:r>
          </a:p>
          <a:p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course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!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, but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commercial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.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sell</a:t>
            </a:r>
            <a:r>
              <a:rPr lang="de-DE" dirty="0" smtClean="0"/>
              <a:t> </a:t>
            </a:r>
            <a:r>
              <a:rPr lang="de-DE" dirty="0" err="1" smtClean="0"/>
              <a:t>applications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, but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sell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itself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67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/>
          </a:bodyPr>
          <a:lstStyle/>
          <a:p>
            <a:r>
              <a:rPr lang="de-DE" sz="4000" dirty="0" smtClean="0"/>
              <a:t>Building </a:t>
            </a:r>
            <a:r>
              <a:rPr lang="de-DE" sz="4000" dirty="0" err="1" smtClean="0"/>
              <a:t>own</a:t>
            </a:r>
            <a:r>
              <a:rPr lang="de-DE" sz="4000" dirty="0" smtClean="0"/>
              <a:t> </a:t>
            </a:r>
            <a:r>
              <a:rPr lang="de-DE" sz="4000" dirty="0" err="1" smtClean="0"/>
              <a:t>controls</a:t>
            </a:r>
            <a:r>
              <a:rPr lang="de-DE" sz="4000" dirty="0" smtClean="0"/>
              <a:t> in WPF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079612" y="1700808"/>
            <a:ext cx="73088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The WPF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Windows </a:t>
            </a:r>
            <a:r>
              <a:rPr lang="de-DE" dirty="0" err="1" smtClean="0"/>
              <a:t>controls</a:t>
            </a:r>
            <a:r>
              <a:rPr lang="de-DE" dirty="0" smtClean="0"/>
              <a:t>, but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scratch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DirectX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completely</a:t>
            </a:r>
            <a:r>
              <a:rPr lang="de-DE" dirty="0" smtClean="0"/>
              <a:t> </a:t>
            </a:r>
            <a:r>
              <a:rPr lang="de-DE" dirty="0" err="1" smtClean="0"/>
              <a:t>vector</a:t>
            </a:r>
            <a:r>
              <a:rPr lang="de-DE" dirty="0" smtClean="0"/>
              <a:t> </a:t>
            </a:r>
            <a:r>
              <a:rPr lang="de-DE" dirty="0" err="1" smtClean="0"/>
              <a:t>oriented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Most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contain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!</a:t>
            </a:r>
          </a:p>
          <a:p>
            <a:endParaRPr lang="de-DE" dirty="0" smtClean="0"/>
          </a:p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limits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imagination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: a </a:t>
            </a:r>
            <a:r>
              <a:rPr lang="de-DE" dirty="0" err="1" smtClean="0"/>
              <a:t>button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contain</a:t>
            </a:r>
            <a:r>
              <a:rPr lang="de-DE" dirty="0" smtClean="0"/>
              <a:t> a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 </a:t>
            </a:r>
            <a:r>
              <a:rPr lang="de-DE" dirty="0" err="1" smtClean="0"/>
              <a:t>StackPanel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contain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success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WPF </a:t>
            </a:r>
            <a:r>
              <a:rPr lang="de-DE" dirty="0" err="1" smtClean="0"/>
              <a:t>controls</a:t>
            </a:r>
            <a:r>
              <a:rPr lang="de-DE" dirty="0" smtClean="0"/>
              <a:t>,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forget</a:t>
            </a:r>
            <a:r>
              <a:rPr lang="de-DE" dirty="0" smtClean="0"/>
              <a:t> </a:t>
            </a:r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Windows GDI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imagination</a:t>
            </a:r>
            <a:r>
              <a:rPr lang="de-DE" dirty="0" smtClean="0"/>
              <a:t> </a:t>
            </a:r>
            <a:r>
              <a:rPr lang="de-DE" dirty="0" err="1" smtClean="0"/>
              <a:t>go</a:t>
            </a:r>
            <a:r>
              <a:rPr lang="de-DE" dirty="0" smtClean="0"/>
              <a:t>!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491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20"/>
          </a:xfrm>
        </p:spPr>
        <p:txBody>
          <a:bodyPr>
            <a:normAutofit/>
          </a:bodyPr>
          <a:lstStyle/>
          <a:p>
            <a:r>
              <a:rPr lang="de-DE" sz="4000" dirty="0" smtClean="0"/>
              <a:t>WPF </a:t>
            </a:r>
            <a:r>
              <a:rPr lang="de-DE" sz="4000" dirty="0" err="1" smtClean="0"/>
              <a:t>and</a:t>
            </a:r>
            <a:r>
              <a:rPr lang="de-DE" sz="4000" dirty="0" smtClean="0"/>
              <a:t> </a:t>
            </a:r>
            <a:r>
              <a:rPr lang="de-DE" sz="4000" smtClean="0"/>
              <a:t>Databinding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51520" y="1700808"/>
            <a:ext cx="86409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WPF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.</a:t>
            </a:r>
          </a:p>
          <a:p>
            <a:r>
              <a:rPr lang="de-DE" dirty="0" smtClean="0"/>
              <a:t>But </a:t>
            </a:r>
            <a:r>
              <a:rPr lang="de-DE" dirty="0" err="1" smtClean="0"/>
              <a:t>you</a:t>
            </a:r>
            <a:r>
              <a:rPr lang="de-DE" dirty="0" smtClean="0"/>
              <a:t> will </a:t>
            </a:r>
            <a:r>
              <a:rPr lang="de-DE" dirty="0" err="1" smtClean="0"/>
              <a:t>loose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clean </a:t>
            </a:r>
            <a:r>
              <a:rPr lang="de-DE" dirty="0" err="1" smtClean="0"/>
              <a:t>programming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it.</a:t>
            </a:r>
          </a:p>
          <a:p>
            <a:r>
              <a:rPr lang="de-DE" dirty="0" err="1" smtClean="0"/>
              <a:t>Therefore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also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XAML:</a:t>
            </a:r>
          </a:p>
          <a:p>
            <a:r>
              <a:rPr lang="de-DE" dirty="0"/>
              <a:t>&lt;TextBox Name="</a:t>
            </a:r>
            <a:r>
              <a:rPr lang="de-DE" dirty="0" err="1"/>
              <a:t>Participant</a:t>
            </a:r>
            <a:r>
              <a:rPr lang="de-DE" dirty="0"/>
              <a:t>" Text="{Binding </a:t>
            </a:r>
            <a:r>
              <a:rPr lang="de-DE" dirty="0" err="1"/>
              <a:t>Model.Participant</a:t>
            </a:r>
            <a:r>
              <a:rPr lang="de-DE" dirty="0" smtClean="0"/>
              <a:t>}"&lt;/</a:t>
            </a:r>
            <a:r>
              <a:rPr lang="de-DE" dirty="0"/>
              <a:t>TextBox</a:t>
            </a:r>
            <a:r>
              <a:rPr lang="de-DE" dirty="0" smtClean="0"/>
              <a:t>&gt;</a:t>
            </a:r>
          </a:p>
          <a:p>
            <a:endParaRPr lang="de-DE" dirty="0"/>
          </a:p>
          <a:p>
            <a:r>
              <a:rPr lang="de-DE" dirty="0" smtClean="0"/>
              <a:t>Implementation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:</a:t>
            </a:r>
          </a:p>
          <a:p>
            <a:r>
              <a:rPr lang="de-DE" dirty="0" err="1"/>
              <a:t>oTextBox:SetBinding</a:t>
            </a:r>
            <a:r>
              <a:rPr lang="de-DE" dirty="0"/>
              <a:t>( </a:t>
            </a:r>
            <a:r>
              <a:rPr lang="de-DE" dirty="0" err="1"/>
              <a:t>TextBox.TextProperty</a:t>
            </a:r>
            <a:r>
              <a:rPr lang="de-DE" dirty="0"/>
              <a:t>, </a:t>
            </a:r>
            <a:r>
              <a:rPr lang="de-DE" dirty="0" smtClean="0"/>
              <a:t>Binding{ „</a:t>
            </a:r>
            <a:r>
              <a:rPr lang="de-DE" dirty="0" err="1" smtClean="0"/>
              <a:t>Model.Participant</a:t>
            </a:r>
            <a:r>
              <a:rPr lang="de-DE" dirty="0" smtClean="0"/>
              <a:t>“ } )</a:t>
            </a:r>
          </a:p>
          <a:p>
            <a:endParaRPr lang="de-DE" dirty="0"/>
          </a:p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implementing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controls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databinding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38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ImageTextSelector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6509840" cy="3819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1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Control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772816"/>
            <a:ext cx="551127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5328592" cy="314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6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Implementation </a:t>
            </a:r>
            <a:r>
              <a:rPr lang="de-DE" sz="4000" dirty="0" err="1" smtClean="0"/>
              <a:t>of</a:t>
            </a:r>
            <a:r>
              <a:rPr lang="de-DE" sz="4000" dirty="0" smtClean="0"/>
              <a:t> </a:t>
            </a:r>
            <a:r>
              <a:rPr lang="de-DE" sz="4000" dirty="0" err="1" smtClean="0"/>
              <a:t>Databinding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700808"/>
            <a:ext cx="412409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2420888"/>
            <a:ext cx="7820744" cy="8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5" y="3573016"/>
            <a:ext cx="6372708" cy="110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056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err="1" smtClean="0"/>
              <a:t>Particularities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827584" y="1988840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WPF </a:t>
            </a:r>
            <a:r>
              <a:rPr lang="de-DE" dirty="0" err="1" smtClean="0"/>
              <a:t>executes</a:t>
            </a:r>
            <a:r>
              <a:rPr lang="de-DE" dirty="0" smtClean="0"/>
              <a:t> </a:t>
            </a:r>
            <a:r>
              <a:rPr lang="de-DE" dirty="0" err="1" smtClean="0"/>
              <a:t>actions</a:t>
            </a:r>
            <a:r>
              <a:rPr lang="de-DE" dirty="0" smtClean="0"/>
              <a:t> </a:t>
            </a:r>
            <a:r>
              <a:rPr lang="de-DE" dirty="0" err="1" smtClean="0"/>
              <a:t>caused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button</a:t>
            </a:r>
            <a:r>
              <a:rPr lang="de-DE" dirty="0" smtClean="0"/>
              <a:t> </a:t>
            </a:r>
            <a:r>
              <a:rPr lang="de-DE" dirty="0" err="1" smtClean="0"/>
              <a:t>clicks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menu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Command.</a:t>
            </a:r>
          </a:p>
          <a:p>
            <a:r>
              <a:rPr lang="de-DE" dirty="0" smtClean="0"/>
              <a:t>The </a:t>
            </a:r>
            <a:r>
              <a:rPr lang="de-DE" dirty="0" err="1" smtClean="0"/>
              <a:t>ImageTextSelector</a:t>
            </a:r>
            <a:r>
              <a:rPr lang="de-DE" dirty="0" smtClean="0"/>
              <a:t> </a:t>
            </a:r>
            <a:r>
              <a:rPr lang="de-DE" dirty="0" err="1" smtClean="0"/>
              <a:t>permits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attribution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command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double </a:t>
            </a:r>
            <a:r>
              <a:rPr lang="de-DE" dirty="0" err="1" smtClean="0"/>
              <a:t>click</a:t>
            </a:r>
            <a:r>
              <a:rPr lang="de-DE" dirty="0" smtClean="0"/>
              <a:t>, </a:t>
            </a:r>
            <a:r>
              <a:rPr lang="de-DE" dirty="0" err="1" smtClean="0"/>
              <a:t>maybe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close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sample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displayed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selected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accomplished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double </a:t>
            </a:r>
            <a:r>
              <a:rPr lang="de-DE" dirty="0" err="1" smtClean="0"/>
              <a:t>binding</a:t>
            </a:r>
            <a:r>
              <a:rPr lang="de-DE" dirty="0" smtClean="0"/>
              <a:t>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property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ImageTextSelectors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bound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Property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ViewModels</a:t>
            </a:r>
            <a:r>
              <a:rPr lang="de-DE" dirty="0" smtClean="0"/>
              <a:t> gekoppelt,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another</a:t>
            </a:r>
            <a:r>
              <a:rPr lang="de-DE" dirty="0" smtClean="0"/>
              <a:t> </a:t>
            </a:r>
            <a:r>
              <a:rPr lang="de-DE" dirty="0" err="1" smtClean="0"/>
              <a:t>property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ViewModel</a:t>
            </a:r>
            <a:r>
              <a:rPr lang="de-DE" dirty="0" smtClean="0"/>
              <a:t>,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bound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textbox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7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79208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The </a:t>
            </a:r>
            <a:r>
              <a:rPr lang="de-DE" sz="4000" dirty="0" err="1" smtClean="0"/>
              <a:t>TreeViewMenu</a:t>
            </a:r>
            <a:endParaRPr lang="de-DE" sz="4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3"/>
            <a:ext cx="1080120" cy="53374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9512" y="652534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Xbase.Future</a:t>
            </a:r>
            <a:r>
              <a:rPr lang="de-DE" dirty="0" smtClean="0"/>
              <a:t> 2018 in Köln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944216" cy="960739"/>
          </a:xfrm>
          <a:prstGeom prst="rect">
            <a:avLst/>
          </a:prstGeom>
        </p:spPr>
      </p:pic>
      <p:pic>
        <p:nvPicPr>
          <p:cNvPr id="1026" name="Picture 2" descr="C:\Users\Wolfgang\AppData\Local\Temp\SNAGHTML673f48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583702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3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1147</Words>
  <Application>Microsoft Office PowerPoint</Application>
  <PresentationFormat>Bildschirmpräsentation (4:3)</PresentationFormat>
  <Paragraphs>109</Paragraphs>
  <Slides>19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Larissa</vt:lpstr>
      <vt:lpstr>Data/Code driven UI using WPF part 2</vt:lpstr>
      <vt:lpstr>Q &amp; A</vt:lpstr>
      <vt:lpstr>Building own controls in WPF</vt:lpstr>
      <vt:lpstr>WPF and Databinding</vt:lpstr>
      <vt:lpstr>The ImageTextSelector</vt:lpstr>
      <vt:lpstr>The Control</vt:lpstr>
      <vt:lpstr>Implementation of Databinding</vt:lpstr>
      <vt:lpstr>Particularities</vt:lpstr>
      <vt:lpstr>The TreeViewMenu</vt:lpstr>
      <vt:lpstr>The Control</vt:lpstr>
      <vt:lpstr>Das TreeViewMenuItem</vt:lpstr>
      <vt:lpstr>Important: the Model behind the Item</vt:lpstr>
      <vt:lpstr>Filling through the ViewModel</vt:lpstr>
      <vt:lpstr>Trap the event</vt:lpstr>
      <vt:lpstr>The DateTextBox</vt:lpstr>
      <vt:lpstr>At half way: The CommandTextBox</vt:lpstr>
      <vt:lpstr>The DateTextBox</vt:lpstr>
      <vt:lpstr>Implementation</vt:lpstr>
      <vt:lpstr>Finished – 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Data/Code driven UI mit WPF Teil 1</dc:title>
  <dc:creator>Wolfgang Riedmann</dc:creator>
  <cp:lastModifiedBy>Wolfgang Riedmann</cp:lastModifiedBy>
  <cp:revision>79</cp:revision>
  <dcterms:created xsi:type="dcterms:W3CDTF">2017-10-30T05:19:03Z</dcterms:created>
  <dcterms:modified xsi:type="dcterms:W3CDTF">2018-04-24T04:36:47Z</dcterms:modified>
</cp:coreProperties>
</file>