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1" r:id="rId6"/>
    <p:sldId id="260" r:id="rId7"/>
    <p:sldId id="262" r:id="rId8"/>
    <p:sldId id="263" r:id="rId9"/>
    <p:sldId id="266" r:id="rId10"/>
    <p:sldId id="264" r:id="rId11"/>
    <p:sldId id="265" r:id="rId12"/>
    <p:sldId id="267" r:id="rId13"/>
    <p:sldId id="268" r:id="rId14"/>
    <p:sldId id="269" r:id="rId15"/>
    <p:sldId id="270" r:id="rId16"/>
    <p:sldId id="271" r:id="rId17"/>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1235" autoAdjust="0"/>
  </p:normalViewPr>
  <p:slideViewPr>
    <p:cSldViewPr>
      <p:cViewPr varScale="1">
        <p:scale>
          <a:sx n="123" d="100"/>
          <a:sy n="123" d="100"/>
        </p:scale>
        <p:origin x="-128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0B30EC32-5001-468A-B814-7E1FA2CFAB5A}" type="datetimeFigureOut">
              <a:rPr lang="de-DE" smtClean="0"/>
              <a:t>21.06.2018</a:t>
            </a:fld>
            <a:endParaRPr lang="de-DE"/>
          </a:p>
        </p:txBody>
      </p:sp>
      <p:sp>
        <p:nvSpPr>
          <p:cNvPr id="4" name="Fußzeilenplatzhalt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076B00CA-4094-4828-9DB0-5F6E8EFA32E3}" type="slidenum">
              <a:rPr lang="de-DE" smtClean="0"/>
              <a:t>‹Nr.›</a:t>
            </a:fld>
            <a:endParaRPr lang="de-DE"/>
          </a:p>
        </p:txBody>
      </p:sp>
    </p:spTree>
    <p:extLst>
      <p:ext uri="{BB962C8B-B14F-4D97-AF65-F5344CB8AC3E}">
        <p14:creationId xmlns:p14="http://schemas.microsoft.com/office/powerpoint/2010/main" val="3926809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2730EEB9-D03F-44B7-9129-EE0A7C53CEBE}" type="datetimeFigureOut">
              <a:rPr lang="de-DE" smtClean="0"/>
              <a:t>21.06.2018</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9A25503-54E7-437B-8435-5D54FC211A40}" type="slidenum">
              <a:rPr lang="de-DE" smtClean="0"/>
              <a:t>‹Nr.›</a:t>
            </a:fld>
            <a:endParaRPr lang="de-DE"/>
          </a:p>
        </p:txBody>
      </p:sp>
    </p:spTree>
    <p:extLst>
      <p:ext uri="{BB962C8B-B14F-4D97-AF65-F5344CB8AC3E}">
        <p14:creationId xmlns:p14="http://schemas.microsoft.com/office/powerpoint/2010/main" val="2246886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9A25503-54E7-437B-8435-5D54FC211A40}" type="slidenum">
              <a:rPr lang="de-DE" smtClean="0"/>
              <a:t>1</a:t>
            </a:fld>
            <a:endParaRPr lang="de-DE"/>
          </a:p>
        </p:txBody>
      </p:sp>
    </p:spTree>
    <p:extLst>
      <p:ext uri="{BB962C8B-B14F-4D97-AF65-F5344CB8AC3E}">
        <p14:creationId xmlns:p14="http://schemas.microsoft.com/office/powerpoint/2010/main" val="38411532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Wir nutzen die Control-Klasse</a:t>
            </a:r>
            <a:r>
              <a:rPr lang="de-DE" baseline="0" dirty="0" smtClean="0"/>
              <a:t>n aus dem vorherigen Beispiel, um das Fenster vollkommen dynamisch aufzubauen – und damit sind wir dort angekommen, wo wir hin wollten. Datenstruktur hinterlegen und das Fenster baut sich automatisch auf, wie wir </a:t>
            </a:r>
            <a:r>
              <a:rPr lang="de-DE" baseline="0" smtClean="0"/>
              <a:t>es brauchen.</a:t>
            </a:r>
            <a:endParaRPr lang="de-DE"/>
          </a:p>
        </p:txBody>
      </p:sp>
      <p:sp>
        <p:nvSpPr>
          <p:cNvPr id="4" name="Foliennummernplatzhalter 3"/>
          <p:cNvSpPr>
            <a:spLocks noGrp="1"/>
          </p:cNvSpPr>
          <p:nvPr>
            <p:ph type="sldNum" sz="quarter" idx="10"/>
          </p:nvPr>
        </p:nvSpPr>
        <p:spPr/>
        <p:txBody>
          <a:bodyPr/>
          <a:lstStyle/>
          <a:p>
            <a:fld id="{79A25503-54E7-437B-8435-5D54FC211A40}" type="slidenum">
              <a:rPr lang="de-DE" smtClean="0"/>
              <a:t>10</a:t>
            </a:fld>
            <a:endParaRPr lang="de-DE"/>
          </a:p>
        </p:txBody>
      </p:sp>
    </p:spTree>
    <p:extLst>
      <p:ext uri="{BB962C8B-B14F-4D97-AF65-F5344CB8AC3E}">
        <p14:creationId xmlns:p14="http://schemas.microsoft.com/office/powerpoint/2010/main" val="3192872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Interessanterweise kommt in</a:t>
            </a:r>
            <a:r>
              <a:rPr lang="de-DE" baseline="0" dirty="0" smtClean="0"/>
              <a:t> diesem Zusammenhang oft die Frage: und mit DBFs funktioniert das auch? Meine Antwort: klar, denn dem WPF </a:t>
            </a:r>
            <a:r>
              <a:rPr lang="de-DE" baseline="0" dirty="0" err="1" smtClean="0"/>
              <a:t>Databinding</a:t>
            </a:r>
            <a:r>
              <a:rPr lang="de-DE" baseline="0" dirty="0" smtClean="0"/>
              <a:t> ist es vollkommen egal, wo die Daten herkommen. Wenn wir das vollkommen dynamisch machen wollen, ohne im Quellcode definierte Felder im Model, dann brauchen wir hier eine spezielle Klasse, die </a:t>
            </a:r>
            <a:r>
              <a:rPr lang="de-DE" baseline="0" dirty="0" err="1" smtClean="0"/>
              <a:t>dynamics</a:t>
            </a:r>
            <a:r>
              <a:rPr lang="de-DE" baseline="0" dirty="0" smtClean="0"/>
              <a:t> verwendet. In manchen meiner VO-Applikationen kommen die Daten eines einzelnen Fensters aus mehreren Datenquellen, und in WPF geht das auch ohne jedes Problem, vielleicht sogar etwas leichter.</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11</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 </a:t>
            </a:r>
            <a:r>
              <a:rPr lang="de-DE" dirty="0" err="1" smtClean="0"/>
              <a:t>DataGrid</a:t>
            </a:r>
            <a:r>
              <a:rPr lang="de-DE" dirty="0" smtClean="0"/>
              <a:t> braucht</a:t>
            </a:r>
            <a:r>
              <a:rPr lang="de-DE" baseline="0" dirty="0" smtClean="0"/>
              <a:t> in der einfachsten Form keine Konfiguration, es stellt einfach alle Daten der </a:t>
            </a:r>
            <a:r>
              <a:rPr lang="de-DE" baseline="0" dirty="0" err="1" smtClean="0"/>
              <a:t>DataSource</a:t>
            </a:r>
            <a:r>
              <a:rPr lang="de-DE" baseline="0" dirty="0" smtClean="0"/>
              <a:t> dar. Sobald man aber nicht alle Spalten darstellen möchte, muss man das </a:t>
            </a:r>
            <a:r>
              <a:rPr lang="de-DE" baseline="0" dirty="0" err="1" smtClean="0"/>
              <a:t>DataGrid</a:t>
            </a:r>
            <a:r>
              <a:rPr lang="de-DE" baseline="0" dirty="0" smtClean="0"/>
              <a:t> im XAML konfigurieren. Das Hauptproblem ist in meinen Augen, dass die Anzahl der Spalten im XAML schon festgelegt wird und nicht erst vom Code des Programmes</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12</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In</a:t>
            </a:r>
            <a:r>
              <a:rPr lang="de-DE" baseline="0" dirty="0" smtClean="0"/>
              <a:t> Code geschrieben ist das ganze erst mal viel aufwendiger und wesentlich mehr Code als in XAML – aber vielleicht doch etwas flexibler, weil man die Spalten in einer Schleife schreiben könnte oder in Bedingungen kapseln</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13</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So schaut es</a:t>
            </a:r>
            <a:r>
              <a:rPr lang="de-DE" baseline="0" dirty="0" smtClean="0"/>
              <a:t> schon eher </a:t>
            </a:r>
            <a:r>
              <a:rPr lang="de-DE" baseline="0" smtClean="0"/>
              <a:t>nach kompakten </a:t>
            </a:r>
            <a:r>
              <a:rPr lang="de-DE" baseline="0" dirty="0" smtClean="0"/>
              <a:t>Code aus…. Darunter der entsprechende Code aus der </a:t>
            </a:r>
            <a:r>
              <a:rPr lang="de-DE" baseline="0" dirty="0" err="1" smtClean="0"/>
              <a:t>WPFDataGrid</a:t>
            </a:r>
            <a:r>
              <a:rPr lang="de-DE" baseline="0" dirty="0" smtClean="0"/>
              <a:t>-Klasse</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14</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Für den DBF-Zugriff greifen</a:t>
            </a:r>
            <a:r>
              <a:rPr lang="de-DE" baseline="0" dirty="0" smtClean="0"/>
              <a:t> wir wieder auf unsere </a:t>
            </a:r>
            <a:r>
              <a:rPr lang="de-DE" baseline="0" dirty="0" err="1" smtClean="0"/>
              <a:t>ExpandoBase</a:t>
            </a:r>
            <a:r>
              <a:rPr lang="de-DE" baseline="0" dirty="0" smtClean="0"/>
              <a:t>-Klasse zurück, die </a:t>
            </a:r>
            <a:r>
              <a:rPr lang="de-DE" baseline="0" smtClean="0"/>
              <a:t>erlaubt uns </a:t>
            </a:r>
            <a:r>
              <a:rPr lang="de-DE" baseline="0" dirty="0" smtClean="0"/>
              <a:t>nämlich ein dynamisches Model</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15</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Ich hoffe,</a:t>
            </a:r>
            <a:r>
              <a:rPr lang="de-DE" baseline="0" dirty="0" smtClean="0"/>
              <a:t> Sie können was für ihre eigene Arbeit mitnehmen – und wenn es nur der Vorsatz ist: das mache ich garantiert nicht</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16</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9A25503-54E7-437B-8435-5D54FC211A40}" type="slidenum">
              <a:rPr lang="de-DE" smtClean="0"/>
              <a:t>2</a:t>
            </a:fld>
            <a:endParaRPr lang="de-DE"/>
          </a:p>
        </p:txBody>
      </p:sp>
    </p:spTree>
    <p:extLst>
      <p:ext uri="{BB962C8B-B14F-4D97-AF65-F5344CB8AC3E}">
        <p14:creationId xmlns:p14="http://schemas.microsoft.com/office/powerpoint/2010/main" val="4114015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9A25503-54E7-437B-8435-5D54FC211A40}" type="slidenum">
              <a:rPr lang="de-DE" smtClean="0"/>
              <a:t>3</a:t>
            </a:fld>
            <a:endParaRPr lang="de-DE"/>
          </a:p>
        </p:txBody>
      </p:sp>
    </p:spTree>
    <p:extLst>
      <p:ext uri="{BB962C8B-B14F-4D97-AF65-F5344CB8AC3E}">
        <p14:creationId xmlns:p14="http://schemas.microsoft.com/office/powerpoint/2010/main" val="230766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9A25503-54E7-437B-8435-5D54FC211A40}" type="slidenum">
              <a:rPr lang="de-DE" smtClean="0"/>
              <a:t>4</a:t>
            </a:fld>
            <a:endParaRPr lang="de-DE"/>
          </a:p>
        </p:txBody>
      </p:sp>
    </p:spTree>
    <p:extLst>
      <p:ext uri="{BB962C8B-B14F-4D97-AF65-F5344CB8AC3E}">
        <p14:creationId xmlns:p14="http://schemas.microsoft.com/office/powerpoint/2010/main" val="1820782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9A25503-54E7-437B-8435-5D54FC211A40}" type="slidenum">
              <a:rPr lang="de-DE" smtClean="0"/>
              <a:t>5</a:t>
            </a:fld>
            <a:endParaRPr lang="de-DE"/>
          </a:p>
        </p:txBody>
      </p:sp>
    </p:spTree>
    <p:extLst>
      <p:ext uri="{BB962C8B-B14F-4D97-AF65-F5344CB8AC3E}">
        <p14:creationId xmlns:p14="http://schemas.microsoft.com/office/powerpoint/2010/main" val="1589421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XAML: was mich stört: Dinge wie</a:t>
            </a:r>
            <a:r>
              <a:rPr lang="de-DE" baseline="0" dirty="0" smtClean="0"/>
              <a:t> „Margin“ und „Height“ werden wiederholt,  die Datenbindung muss relativ aufwendig definiert werden, und hier fehlt auch Mehrsprachigkeit. Die lässt sich zwar auch über Datenbindung realisieren, genauso wie die Ränder und Abstände, aber das macht den Code nur noch unübersichtlicher. Bei einem größeren </a:t>
            </a:r>
            <a:r>
              <a:rPr lang="de-DE" baseline="0" dirty="0" err="1" smtClean="0"/>
              <a:t>Grid</a:t>
            </a:r>
            <a:r>
              <a:rPr lang="de-DE" baseline="0" dirty="0" smtClean="0"/>
              <a:t> wird auch die Spezifizierung von Spalten und Zeilen unübersichtlich.</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6</a:t>
            </a:fld>
            <a:endParaRPr lang="de-DE"/>
          </a:p>
        </p:txBody>
      </p:sp>
    </p:spTree>
    <p:extLst>
      <p:ext uri="{BB962C8B-B14F-4D97-AF65-F5344CB8AC3E}">
        <p14:creationId xmlns:p14="http://schemas.microsoft.com/office/powerpoint/2010/main" val="2398729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a:t>
            </a:r>
            <a:r>
              <a:rPr lang="de-DE" baseline="0" dirty="0" smtClean="0"/>
              <a:t> Fenster komplett in Code geschrieben bringt ein paar Vorteile: die Anzahl der Spalten und Zeilen ist sofort ersichtlich, Margin und Height werden nur an einer Stelle angegeben. Der Code mag vielleicht etwas übersichtlicher wirken, ist aber wesentlich umfangreicher. Dafür lässt er sich komplett in XIDE erstellen, es fehlt aber </a:t>
            </a:r>
            <a:r>
              <a:rPr lang="de-DE" baseline="0" smtClean="0"/>
              <a:t>eine Vorschau. Insgesamt</a:t>
            </a:r>
            <a:r>
              <a:rPr lang="de-DE" baseline="0" dirty="0" smtClean="0"/>
              <a:t>: Thema verfehlt</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7</a:t>
            </a:fld>
            <a:endParaRPr lang="de-DE"/>
          </a:p>
        </p:txBody>
      </p:sp>
    </p:spTree>
    <p:extLst>
      <p:ext uri="{BB962C8B-B14F-4D97-AF65-F5344CB8AC3E}">
        <p14:creationId xmlns:p14="http://schemas.microsoft.com/office/powerpoint/2010/main" val="1348851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Wir haben was von VO gelernt: Code nicht duplizieren, sondern</a:t>
            </a:r>
            <a:r>
              <a:rPr lang="de-DE" baseline="0" dirty="0" smtClean="0"/>
              <a:t> in eigene Klassen anzulagern. Exemplarisch hier die </a:t>
            </a:r>
            <a:r>
              <a:rPr lang="de-DE" baseline="0" dirty="0" err="1" smtClean="0"/>
              <a:t>WPFTextBox</a:t>
            </a:r>
            <a:r>
              <a:rPr lang="de-DE" baseline="0" dirty="0" smtClean="0"/>
              <a:t>. Der Clou: wir übernehmen die Idee des Name-</a:t>
            </a:r>
            <a:r>
              <a:rPr lang="de-DE" baseline="0" dirty="0" err="1" smtClean="0"/>
              <a:t>based</a:t>
            </a:r>
            <a:r>
              <a:rPr lang="de-DE" baseline="0" dirty="0" smtClean="0"/>
              <a:t> Binding von VO. Automatisch wird dadurch eine Variable mit dem Namen des Controls im Model mit dem Inhalt des Controls verbunden. Und das Ganze findet in der Zuweisung der Property statt. Zugleich setzen wir Margin und Height auf die </a:t>
            </a:r>
            <a:r>
              <a:rPr lang="de-DE" baseline="0" dirty="0" err="1" smtClean="0"/>
              <a:t>applikatonsweiten</a:t>
            </a:r>
            <a:r>
              <a:rPr lang="de-DE" baseline="0" dirty="0" smtClean="0"/>
              <a:t> Werte</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8</a:t>
            </a:fld>
            <a:endParaRPr lang="de-DE"/>
          </a:p>
        </p:txBody>
      </p:sp>
    </p:spTree>
    <p:extLst>
      <p:ext uri="{BB962C8B-B14F-4D97-AF65-F5344CB8AC3E}">
        <p14:creationId xmlns:p14="http://schemas.microsoft.com/office/powerpoint/2010/main" val="3141178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Endlich haben wir überschaubaren und ordentlichen Code, ohne etwas an Funktionalität</a:t>
            </a:r>
            <a:r>
              <a:rPr lang="de-DE" baseline="0" dirty="0" smtClean="0"/>
              <a:t> </a:t>
            </a:r>
            <a:r>
              <a:rPr lang="de-DE" baseline="0" dirty="0" err="1" smtClean="0"/>
              <a:t>einzubüssen</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9</a:t>
            </a:fld>
            <a:endParaRPr lang="de-DE"/>
          </a:p>
        </p:txBody>
      </p:sp>
    </p:spTree>
    <p:extLst>
      <p:ext uri="{BB962C8B-B14F-4D97-AF65-F5344CB8AC3E}">
        <p14:creationId xmlns:p14="http://schemas.microsoft.com/office/powerpoint/2010/main" val="3141178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21.06.2018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76929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21.06.2018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97099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21.06.2018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816338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21.06.2018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40511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5CA18502-3694-4C5C-A916-58EC60E0A456}" type="datetimeFigureOut">
              <a:rPr lang="de-DE" smtClean="0"/>
              <a:t>21.06.2018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3760597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5CA18502-3694-4C5C-A916-58EC60E0A456}" type="datetimeFigureOut">
              <a:rPr lang="de-DE" smtClean="0"/>
              <a:t>21.06.2018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41714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5CA18502-3694-4C5C-A916-58EC60E0A456}" type="datetimeFigureOut">
              <a:rPr lang="de-DE" smtClean="0"/>
              <a:t>21.06.2018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94273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5CA18502-3694-4C5C-A916-58EC60E0A456}" type="datetimeFigureOut">
              <a:rPr lang="de-DE" smtClean="0"/>
              <a:t>21.06.2018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680599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CA18502-3694-4C5C-A916-58EC60E0A456}" type="datetimeFigureOut">
              <a:rPr lang="de-DE" smtClean="0"/>
              <a:t>21.06.2018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371107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CA18502-3694-4C5C-A916-58EC60E0A456}" type="datetimeFigureOut">
              <a:rPr lang="de-DE" smtClean="0"/>
              <a:t>21.06.2018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681396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CA18502-3694-4C5C-A916-58EC60E0A456}" type="datetimeFigureOut">
              <a:rPr lang="de-DE" smtClean="0"/>
              <a:t>21.06.2018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324057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18502-3694-4C5C-A916-58EC60E0A456}" type="datetimeFigureOut">
              <a:rPr lang="de-DE" smtClean="0"/>
              <a:t>21.06.2018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7F9138-3E43-41AC-A4F4-56E71926592F}" type="slidenum">
              <a:rPr lang="de-DE" smtClean="0"/>
              <a:t>‹Nr.›</a:t>
            </a:fld>
            <a:endParaRPr lang="de-DE"/>
          </a:p>
        </p:txBody>
      </p:sp>
    </p:spTree>
    <p:extLst>
      <p:ext uri="{BB962C8B-B14F-4D97-AF65-F5344CB8AC3E}">
        <p14:creationId xmlns:p14="http://schemas.microsoft.com/office/powerpoint/2010/main" val="3740943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4000" dirty="0"/>
              <a:t>Data/Code </a:t>
            </a:r>
            <a:r>
              <a:rPr lang="de-DE" sz="4000" dirty="0" err="1"/>
              <a:t>driven</a:t>
            </a:r>
            <a:r>
              <a:rPr lang="de-DE" sz="4000" dirty="0"/>
              <a:t> UI </a:t>
            </a:r>
            <a:r>
              <a:rPr lang="de-DE" sz="4000" dirty="0" err="1" smtClean="0"/>
              <a:t>con</a:t>
            </a:r>
            <a:r>
              <a:rPr lang="de-DE" sz="4000" dirty="0" smtClean="0"/>
              <a:t> WPF</a:t>
            </a:r>
            <a:endParaRPr lang="de-DE" sz="4000" dirty="0"/>
          </a:p>
        </p:txBody>
      </p:sp>
      <p:sp>
        <p:nvSpPr>
          <p:cNvPr id="3" name="Untertitel 2"/>
          <p:cNvSpPr>
            <a:spLocks noGrp="1"/>
          </p:cNvSpPr>
          <p:nvPr>
            <p:ph type="subTitle" idx="1"/>
          </p:nvPr>
        </p:nvSpPr>
        <p:spPr/>
        <p:txBody>
          <a:bodyPr>
            <a:normAutofit lnSpcReduction="10000"/>
          </a:bodyPr>
          <a:lstStyle/>
          <a:p>
            <a:r>
              <a:rPr lang="de-DE" sz="2400" dirty="0" err="1" smtClean="0"/>
              <a:t>Come</a:t>
            </a:r>
            <a:r>
              <a:rPr lang="de-DE" sz="2400" dirty="0" smtClean="0"/>
              <a:t> </a:t>
            </a:r>
            <a:r>
              <a:rPr lang="de-DE" sz="2400" dirty="0" err="1" smtClean="0"/>
              <a:t>posso</a:t>
            </a:r>
            <a:r>
              <a:rPr lang="de-DE" sz="2400" dirty="0" smtClean="0"/>
              <a:t> </a:t>
            </a:r>
            <a:r>
              <a:rPr lang="de-DE" sz="2400" dirty="0" err="1" smtClean="0"/>
              <a:t>construire</a:t>
            </a:r>
            <a:r>
              <a:rPr lang="de-DE" sz="2400" dirty="0" smtClean="0"/>
              <a:t> </a:t>
            </a:r>
            <a:r>
              <a:rPr lang="de-DE" sz="2400" dirty="0" err="1" smtClean="0"/>
              <a:t>interfacce</a:t>
            </a:r>
            <a:r>
              <a:rPr lang="de-DE" sz="2400" dirty="0" smtClean="0"/>
              <a:t> </a:t>
            </a:r>
            <a:r>
              <a:rPr lang="de-DE" sz="2400" dirty="0" err="1" smtClean="0"/>
              <a:t>utenti</a:t>
            </a:r>
            <a:r>
              <a:rPr lang="de-DE" sz="2400" dirty="0" smtClean="0"/>
              <a:t> senza XAML?</a:t>
            </a:r>
            <a:endParaRPr lang="de-DE" sz="2400" dirty="0" smtClean="0"/>
          </a:p>
          <a:p>
            <a:endParaRPr lang="de-DE" sz="1800" dirty="0" smtClean="0"/>
          </a:p>
          <a:p>
            <a:r>
              <a:rPr lang="de-DE" sz="1800" dirty="0" smtClean="0"/>
              <a:t>Wolfgang Riedmann</a:t>
            </a:r>
            <a:br>
              <a:rPr lang="de-DE" sz="1800" dirty="0" smtClean="0"/>
            </a:br>
            <a:r>
              <a:rPr lang="de-DE" sz="1800" dirty="0" smtClean="0"/>
              <a:t>wolfgang@riedmann.it</a:t>
            </a:r>
            <a:endParaRPr lang="de-DE" sz="1800" dirty="0"/>
          </a:p>
        </p:txBody>
      </p:sp>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smtClean="0"/>
              <a:t>Meeting </a:t>
            </a:r>
            <a:r>
              <a:rPr lang="de-DE" dirty="0" err="1" smtClean="0"/>
              <a:t>Italiano</a:t>
            </a:r>
            <a:r>
              <a:rPr lang="de-DE" dirty="0" smtClean="0"/>
              <a:t> 2018 a </a:t>
            </a:r>
            <a:r>
              <a:rPr lang="de-DE" dirty="0" err="1" smtClean="0"/>
              <a:t>Bolzano</a:t>
            </a:r>
            <a:endParaRPr lang="de-DE" dirty="0"/>
          </a:p>
        </p:txBody>
      </p:sp>
    </p:spTree>
    <p:extLst>
      <p:ext uri="{BB962C8B-B14F-4D97-AF65-F5344CB8AC3E}">
        <p14:creationId xmlns:p14="http://schemas.microsoft.com/office/powerpoint/2010/main" val="2898401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fontScale="90000"/>
          </a:bodyPr>
          <a:lstStyle/>
          <a:p>
            <a:r>
              <a:rPr lang="de-DE" sz="4000" dirty="0" err="1" smtClean="0"/>
              <a:t>Idea</a:t>
            </a:r>
            <a:r>
              <a:rPr lang="de-DE" sz="4000" dirty="0" smtClean="0"/>
              <a:t>: </a:t>
            </a:r>
            <a:r>
              <a:rPr lang="de-DE" sz="4000" dirty="0" err="1" smtClean="0"/>
              <a:t>Finestra</a:t>
            </a:r>
            <a:r>
              <a:rPr lang="de-DE" sz="4000" dirty="0" smtClean="0"/>
              <a:t> </a:t>
            </a:r>
            <a:r>
              <a:rPr lang="de-DE" sz="4000" dirty="0" err="1" smtClean="0"/>
              <a:t>costruita</a:t>
            </a:r>
            <a:r>
              <a:rPr lang="de-DE" sz="4000" dirty="0" smtClean="0"/>
              <a:t> </a:t>
            </a:r>
            <a:r>
              <a:rPr lang="de-DE" sz="4000" dirty="0" err="1" smtClean="0"/>
              <a:t>dinamicamente</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7894" y="1844824"/>
            <a:ext cx="7171378"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8642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E le </a:t>
            </a:r>
            <a:r>
              <a:rPr lang="de-DE" sz="4000" dirty="0" smtClean="0"/>
              <a:t>DBF?</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4541" y="1556793"/>
            <a:ext cx="6447819" cy="2322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0415" y="3933056"/>
            <a:ext cx="5112568" cy="2213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22883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La </a:t>
            </a:r>
            <a:r>
              <a:rPr lang="de-DE" sz="4000" dirty="0" err="1" smtClean="0"/>
              <a:t>DataGrid</a:t>
            </a:r>
            <a:r>
              <a:rPr lang="de-DE" sz="4000" dirty="0" smtClean="0"/>
              <a:t> – </a:t>
            </a:r>
            <a:r>
              <a:rPr lang="de-DE" sz="4000" dirty="0" err="1" smtClean="0"/>
              <a:t>usando</a:t>
            </a:r>
            <a:r>
              <a:rPr lang="de-DE" sz="4000" dirty="0" smtClean="0"/>
              <a:t> </a:t>
            </a:r>
            <a:r>
              <a:rPr lang="de-DE" sz="4000" dirty="0" smtClean="0"/>
              <a:t>XAML</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2622" y="1988840"/>
            <a:ext cx="7370763"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8101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La </a:t>
            </a:r>
            <a:r>
              <a:rPr lang="de-DE" sz="4000" dirty="0" err="1" smtClean="0"/>
              <a:t>DataGrid</a:t>
            </a:r>
            <a:r>
              <a:rPr lang="de-DE" sz="4000" dirty="0" smtClean="0"/>
              <a:t> – </a:t>
            </a:r>
            <a:r>
              <a:rPr lang="de-DE" sz="4000" dirty="0" err="1" smtClean="0"/>
              <a:t>scritto</a:t>
            </a:r>
            <a:r>
              <a:rPr lang="de-DE" sz="4000" dirty="0" smtClean="0"/>
              <a:t> in </a:t>
            </a:r>
            <a:r>
              <a:rPr lang="de-DE" sz="4000" dirty="0" err="1" smtClean="0"/>
              <a:t>codice</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8573" y="1916832"/>
            <a:ext cx="8078861"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3055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La </a:t>
            </a:r>
            <a:r>
              <a:rPr lang="de-DE" sz="4000" dirty="0" err="1" smtClean="0"/>
              <a:t>DataGrid</a:t>
            </a:r>
            <a:r>
              <a:rPr lang="de-DE" sz="4000" dirty="0" smtClean="0"/>
              <a:t> – </a:t>
            </a:r>
            <a:r>
              <a:rPr lang="de-DE" sz="4000" dirty="0" err="1" smtClean="0"/>
              <a:t>con</a:t>
            </a:r>
            <a:r>
              <a:rPr lang="de-DE" sz="4000" dirty="0" smtClean="0"/>
              <a:t> </a:t>
            </a:r>
            <a:r>
              <a:rPr lang="de-DE" sz="4000" dirty="0" err="1" smtClean="0"/>
              <a:t>classe</a:t>
            </a:r>
            <a:r>
              <a:rPr lang="de-DE" sz="4000" dirty="0" smtClean="0"/>
              <a:t> propria</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1844825"/>
            <a:ext cx="7208190"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3" y="3933056"/>
            <a:ext cx="6768752" cy="162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0585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La </a:t>
            </a:r>
            <a:r>
              <a:rPr lang="de-DE" sz="4000" dirty="0" err="1" smtClean="0"/>
              <a:t>DataGrid</a:t>
            </a:r>
            <a:r>
              <a:rPr lang="de-DE" sz="4000" dirty="0" smtClean="0"/>
              <a:t> – </a:t>
            </a:r>
            <a:r>
              <a:rPr lang="de-DE" sz="4000" dirty="0" smtClean="0"/>
              <a:t>e </a:t>
            </a:r>
            <a:r>
              <a:rPr lang="de-DE" sz="4000" dirty="0" err="1" smtClean="0"/>
              <a:t>con</a:t>
            </a:r>
            <a:r>
              <a:rPr lang="de-DE" sz="4000" dirty="0" smtClean="0"/>
              <a:t> le </a:t>
            </a:r>
            <a:r>
              <a:rPr lang="de-DE" sz="4000" dirty="0" smtClean="0"/>
              <a:t>DBF?</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9" y="1772816"/>
            <a:ext cx="4320480" cy="9661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2738934"/>
            <a:ext cx="5256584" cy="17598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14277" y="4581128"/>
            <a:ext cx="5289971" cy="16435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2929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1628800"/>
            <a:ext cx="7772400" cy="2304256"/>
          </a:xfrm>
        </p:spPr>
        <p:txBody>
          <a:bodyPr>
            <a:normAutofit/>
          </a:bodyPr>
          <a:lstStyle/>
          <a:p>
            <a:r>
              <a:rPr lang="de-DE" sz="4000" dirty="0" smtClean="0"/>
              <a:t>Fine </a:t>
            </a:r>
            <a:r>
              <a:rPr lang="de-DE" sz="4000" dirty="0" err="1" smtClean="0"/>
              <a:t>sessione</a:t>
            </a:r>
            <a:r>
              <a:rPr lang="de-DE" sz="4000" dirty="0" smtClean="0"/>
              <a:t> </a:t>
            </a:r>
            <a:r>
              <a:rPr lang="de-DE" sz="4000" dirty="0" smtClean="0"/>
              <a:t>– </a:t>
            </a:r>
            <a:r>
              <a:rPr lang="de-DE" sz="4000" dirty="0" smtClean="0"/>
              <a:t>Grazie pe</a:t>
            </a:r>
            <a:r>
              <a:rPr lang="de-DE" sz="4000" dirty="0" smtClean="0"/>
              <a:t>r la </a:t>
            </a:r>
            <a:r>
              <a:rPr lang="de-DE" sz="4000" dirty="0" err="1" smtClean="0"/>
              <a:t>Sua</a:t>
            </a:r>
            <a:r>
              <a:rPr lang="de-DE" sz="4000" dirty="0" smtClean="0"/>
              <a:t> </a:t>
            </a:r>
            <a:r>
              <a:rPr lang="de-DE" sz="4000" dirty="0" err="1" smtClean="0"/>
              <a:t>attenzione</a:t>
            </a:r>
            <a:r>
              <a:rPr lang="de-DE" sz="4000" dirty="0" smtClean="0"/>
              <a:t>!</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Tree>
    <p:extLst>
      <p:ext uri="{BB962C8B-B14F-4D97-AF65-F5344CB8AC3E}">
        <p14:creationId xmlns:p14="http://schemas.microsoft.com/office/powerpoint/2010/main" val="931247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080120"/>
          </a:xfrm>
        </p:spPr>
        <p:txBody>
          <a:bodyPr>
            <a:normAutofit/>
          </a:bodyPr>
          <a:lstStyle/>
          <a:p>
            <a:r>
              <a:rPr lang="de-DE" sz="4000" dirty="0" smtClean="0"/>
              <a:t>Disclaimer</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251520" y="1700808"/>
            <a:ext cx="8640960" cy="3139321"/>
          </a:xfrm>
          <a:prstGeom prst="rect">
            <a:avLst/>
          </a:prstGeom>
          <a:noFill/>
        </p:spPr>
        <p:txBody>
          <a:bodyPr wrap="square" rtlCol="0">
            <a:spAutoFit/>
          </a:bodyPr>
          <a:lstStyle/>
          <a:p>
            <a:r>
              <a:rPr lang="de-DE" b="1" dirty="0" smtClean="0"/>
              <a:t>Cosa NON vi </a:t>
            </a:r>
            <a:r>
              <a:rPr lang="de-DE" b="1" dirty="0" err="1" smtClean="0"/>
              <a:t>presento</a:t>
            </a:r>
            <a:r>
              <a:rPr lang="de-DE" b="1" dirty="0" smtClean="0"/>
              <a:t>:</a:t>
            </a:r>
            <a:endParaRPr lang="de-DE" b="1" dirty="0" smtClean="0"/>
          </a:p>
          <a:p>
            <a:pPr marL="285750" indent="-285750">
              <a:buFont typeface="Arial" panose="020B0604020202020204" pitchFamily="34" charset="0"/>
              <a:buChar char="•"/>
            </a:pPr>
            <a:r>
              <a:rPr lang="de-DE" dirty="0" smtClean="0"/>
              <a:t>La </a:t>
            </a:r>
            <a:r>
              <a:rPr lang="de-DE" dirty="0" err="1" smtClean="0"/>
              <a:t>verità</a:t>
            </a:r>
            <a:r>
              <a:rPr lang="de-DE" dirty="0" smtClean="0"/>
              <a:t> </a:t>
            </a:r>
            <a:r>
              <a:rPr lang="de-DE" dirty="0" err="1" smtClean="0"/>
              <a:t>assoluta</a:t>
            </a:r>
            <a:endParaRPr lang="de-DE" dirty="0" smtClean="0"/>
          </a:p>
          <a:p>
            <a:pPr marL="285750" indent="-285750">
              <a:buFont typeface="Arial" panose="020B0604020202020204" pitchFamily="34" charset="0"/>
              <a:buChar char="•"/>
            </a:pPr>
            <a:r>
              <a:rPr lang="de-DE" dirty="0" err="1" smtClean="0"/>
              <a:t>Una</a:t>
            </a:r>
            <a:r>
              <a:rPr lang="de-DE" dirty="0" smtClean="0"/>
              <a:t> </a:t>
            </a:r>
            <a:r>
              <a:rPr lang="de-DE" dirty="0" err="1" smtClean="0"/>
              <a:t>soluzione</a:t>
            </a:r>
            <a:r>
              <a:rPr lang="de-DE" dirty="0" smtClean="0"/>
              <a:t> </a:t>
            </a:r>
            <a:r>
              <a:rPr lang="de-DE" dirty="0" err="1" smtClean="0"/>
              <a:t>unica</a:t>
            </a:r>
            <a:r>
              <a:rPr lang="de-DE" dirty="0" smtClean="0"/>
              <a:t> </a:t>
            </a:r>
            <a:r>
              <a:rPr lang="de-DE" dirty="0" err="1" smtClean="0"/>
              <a:t>oppure</a:t>
            </a:r>
            <a:r>
              <a:rPr lang="de-DE" dirty="0" smtClean="0"/>
              <a:t> la </a:t>
            </a:r>
            <a:r>
              <a:rPr lang="de-DE" dirty="0" err="1" smtClean="0"/>
              <a:t>migliore</a:t>
            </a:r>
            <a:endParaRPr lang="de-DE" dirty="0" smtClean="0"/>
          </a:p>
          <a:p>
            <a:pPr marL="285750" indent="-285750">
              <a:buFont typeface="Arial" panose="020B0604020202020204" pitchFamily="34" charset="0"/>
              <a:buChar char="•"/>
            </a:pPr>
            <a:r>
              <a:rPr lang="de-DE" dirty="0" err="1" smtClean="0"/>
              <a:t>Codice</a:t>
            </a:r>
            <a:r>
              <a:rPr lang="de-DE" dirty="0" smtClean="0"/>
              <a:t> </a:t>
            </a:r>
            <a:r>
              <a:rPr lang="de-DE" dirty="0" err="1" smtClean="0"/>
              <a:t>perfetto</a:t>
            </a:r>
            <a:r>
              <a:rPr lang="de-DE" dirty="0" smtClean="0"/>
              <a:t> al 100%</a:t>
            </a:r>
            <a:endParaRPr lang="de-DE" dirty="0" smtClean="0"/>
          </a:p>
          <a:p>
            <a:pPr marL="285750" indent="-285750">
              <a:buFont typeface="Arial" panose="020B0604020202020204" pitchFamily="34" charset="0"/>
              <a:buChar char="•"/>
            </a:pPr>
            <a:endParaRPr lang="de-DE" dirty="0"/>
          </a:p>
          <a:p>
            <a:r>
              <a:rPr lang="de-DE" b="1" dirty="0" smtClean="0"/>
              <a:t>Cosa </a:t>
            </a:r>
            <a:r>
              <a:rPr lang="de-DE" b="1" dirty="0" err="1" smtClean="0"/>
              <a:t>invece</a:t>
            </a:r>
            <a:r>
              <a:rPr lang="de-DE" b="1" dirty="0" smtClean="0"/>
              <a:t> vi </a:t>
            </a:r>
            <a:r>
              <a:rPr lang="de-DE" b="1" dirty="0" err="1" smtClean="0"/>
              <a:t>presento</a:t>
            </a:r>
            <a:r>
              <a:rPr lang="de-DE" b="1" dirty="0" smtClean="0"/>
              <a:t>:</a:t>
            </a:r>
            <a:endParaRPr lang="de-DE" b="1" dirty="0" smtClean="0"/>
          </a:p>
          <a:p>
            <a:pPr marL="285750" indent="-285750">
              <a:buFont typeface="Arial" panose="020B0604020202020204" pitchFamily="34" charset="0"/>
              <a:buChar char="•"/>
            </a:pPr>
            <a:r>
              <a:rPr lang="de-DE" dirty="0" err="1" smtClean="0"/>
              <a:t>Un</a:t>
            </a:r>
            <a:r>
              <a:rPr lang="de-DE" dirty="0" err="1" smtClean="0"/>
              <a:t>a</a:t>
            </a:r>
            <a:r>
              <a:rPr lang="de-DE" dirty="0" smtClean="0"/>
              <a:t> </a:t>
            </a:r>
            <a:r>
              <a:rPr lang="de-DE" dirty="0" err="1" smtClean="0"/>
              <a:t>ulteriore</a:t>
            </a:r>
            <a:r>
              <a:rPr lang="de-DE" dirty="0" smtClean="0"/>
              <a:t> </a:t>
            </a:r>
            <a:r>
              <a:rPr lang="de-DE" dirty="0" err="1" smtClean="0"/>
              <a:t>possibilità</a:t>
            </a:r>
            <a:r>
              <a:rPr lang="de-DE" dirty="0" smtClean="0"/>
              <a:t> poco </a:t>
            </a:r>
            <a:r>
              <a:rPr lang="de-DE" dirty="0" err="1" smtClean="0"/>
              <a:t>comune</a:t>
            </a:r>
            <a:r>
              <a:rPr lang="de-DE" dirty="0" smtClean="0"/>
              <a:t> per </a:t>
            </a:r>
            <a:r>
              <a:rPr lang="de-DE" dirty="0" err="1" smtClean="0"/>
              <a:t>creare</a:t>
            </a:r>
            <a:r>
              <a:rPr lang="de-DE" dirty="0" smtClean="0"/>
              <a:t> GUI WPF</a:t>
            </a:r>
            <a:endParaRPr lang="de-DE" dirty="0" smtClean="0"/>
          </a:p>
          <a:p>
            <a:pPr marL="285750" indent="-285750">
              <a:buFont typeface="Arial" panose="020B0604020202020204" pitchFamily="34" charset="0"/>
              <a:buChar char="•"/>
            </a:pPr>
            <a:r>
              <a:rPr lang="de-DE" dirty="0" err="1" smtClean="0"/>
              <a:t>Una</a:t>
            </a:r>
            <a:r>
              <a:rPr lang="de-DE" dirty="0" smtClean="0"/>
              <a:t> </a:t>
            </a:r>
            <a:r>
              <a:rPr lang="de-DE" dirty="0" err="1" smtClean="0"/>
              <a:t>soluzione</a:t>
            </a:r>
            <a:r>
              <a:rPr lang="de-DE" dirty="0" smtClean="0"/>
              <a:t> </a:t>
            </a:r>
            <a:r>
              <a:rPr lang="de-DE" dirty="0" err="1" smtClean="0"/>
              <a:t>come</a:t>
            </a:r>
            <a:r>
              <a:rPr lang="de-DE" dirty="0" smtClean="0"/>
              <a:t> </a:t>
            </a:r>
            <a:r>
              <a:rPr lang="de-DE" dirty="0" err="1" smtClean="0"/>
              <a:t>creare</a:t>
            </a:r>
            <a:r>
              <a:rPr lang="de-DE" dirty="0" smtClean="0"/>
              <a:t> </a:t>
            </a:r>
            <a:r>
              <a:rPr lang="de-DE" dirty="0" err="1" smtClean="0"/>
              <a:t>finestre</a:t>
            </a:r>
            <a:r>
              <a:rPr lang="de-DE" dirty="0" smtClean="0"/>
              <a:t> e </a:t>
            </a:r>
            <a:r>
              <a:rPr lang="de-DE" dirty="0" err="1" smtClean="0"/>
              <a:t>usercontrols</a:t>
            </a:r>
            <a:r>
              <a:rPr lang="de-DE" dirty="0" smtClean="0"/>
              <a:t> in </a:t>
            </a:r>
            <a:r>
              <a:rPr lang="de-DE" dirty="0" err="1" smtClean="0"/>
              <a:t>maniera</a:t>
            </a:r>
            <a:r>
              <a:rPr lang="de-DE" dirty="0" smtClean="0"/>
              <a:t> totalmente </a:t>
            </a:r>
            <a:r>
              <a:rPr lang="de-DE" dirty="0" err="1" smtClean="0"/>
              <a:t>dinamica</a:t>
            </a:r>
            <a:endParaRPr lang="de-DE" dirty="0" smtClean="0"/>
          </a:p>
          <a:p>
            <a:pPr marL="285750" indent="-285750">
              <a:buFont typeface="Arial" panose="020B0604020202020204" pitchFamily="34" charset="0"/>
              <a:buChar char="•"/>
            </a:pPr>
            <a:r>
              <a:rPr lang="de-DE" dirty="0" err="1" smtClean="0"/>
              <a:t>Una</a:t>
            </a:r>
            <a:r>
              <a:rPr lang="de-DE" dirty="0" smtClean="0"/>
              <a:t> </a:t>
            </a:r>
            <a:r>
              <a:rPr lang="de-DE" dirty="0" err="1" smtClean="0"/>
              <a:t>possibilità</a:t>
            </a:r>
            <a:r>
              <a:rPr lang="de-DE" dirty="0" smtClean="0"/>
              <a:t> di </a:t>
            </a:r>
            <a:r>
              <a:rPr lang="de-DE" dirty="0" err="1" smtClean="0"/>
              <a:t>creare</a:t>
            </a:r>
            <a:r>
              <a:rPr lang="de-DE" dirty="0" smtClean="0"/>
              <a:t> </a:t>
            </a:r>
            <a:r>
              <a:rPr lang="de-DE" dirty="0" err="1" smtClean="0"/>
              <a:t>applicativi</a:t>
            </a:r>
            <a:r>
              <a:rPr lang="de-DE" dirty="0" smtClean="0"/>
              <a:t> multi-</a:t>
            </a:r>
            <a:r>
              <a:rPr lang="de-DE" dirty="0" err="1" smtClean="0"/>
              <a:t>lingue</a:t>
            </a:r>
            <a:endParaRPr lang="de-DE" dirty="0" smtClean="0"/>
          </a:p>
          <a:p>
            <a:pPr marL="285750" indent="-285750">
              <a:buFont typeface="Arial" panose="020B0604020202020204" pitchFamily="34" charset="0"/>
              <a:buChar char="•"/>
            </a:pPr>
            <a:r>
              <a:rPr lang="de-DE" dirty="0" err="1" smtClean="0"/>
              <a:t>Grafica</a:t>
            </a:r>
            <a:r>
              <a:rPr lang="de-DE" dirty="0" smtClean="0"/>
              <a:t> </a:t>
            </a:r>
            <a:r>
              <a:rPr lang="de-DE" dirty="0" err="1" smtClean="0"/>
              <a:t>adeguata</a:t>
            </a:r>
            <a:r>
              <a:rPr lang="de-DE" dirty="0" smtClean="0"/>
              <a:t> senza </a:t>
            </a:r>
            <a:r>
              <a:rPr lang="de-DE" dirty="0" err="1" smtClean="0"/>
              <a:t>stylesheet</a:t>
            </a:r>
            <a:r>
              <a:rPr lang="de-DE" dirty="0" smtClean="0"/>
              <a:t>, </a:t>
            </a:r>
            <a:r>
              <a:rPr lang="de-DE" dirty="0" err="1" smtClean="0"/>
              <a:t>volendo</a:t>
            </a:r>
            <a:r>
              <a:rPr lang="de-DE" dirty="0" smtClean="0"/>
              <a:t> </a:t>
            </a:r>
            <a:r>
              <a:rPr lang="de-DE" dirty="0" err="1" smtClean="0"/>
              <a:t>anche</a:t>
            </a:r>
            <a:r>
              <a:rPr lang="de-DE" dirty="0" smtClean="0"/>
              <a:t> </a:t>
            </a:r>
            <a:r>
              <a:rPr lang="de-DE" dirty="0" err="1" smtClean="0"/>
              <a:t>su</a:t>
            </a:r>
            <a:r>
              <a:rPr lang="de-DE" dirty="0" smtClean="0"/>
              <a:t> </a:t>
            </a:r>
            <a:r>
              <a:rPr lang="de-DE" dirty="0" err="1" smtClean="0"/>
              <a:t>base</a:t>
            </a:r>
            <a:r>
              <a:rPr lang="de-DE" dirty="0" smtClean="0"/>
              <a:t> individuale</a:t>
            </a:r>
            <a:endParaRPr lang="de-DE" dirty="0" smtClean="0"/>
          </a:p>
          <a:p>
            <a:pPr marL="285750" indent="-285750">
              <a:buFont typeface="Arial" panose="020B0604020202020204" pitchFamily="34" charset="0"/>
              <a:buChar char="•"/>
            </a:pPr>
            <a:r>
              <a:rPr lang="de-DE" dirty="0" err="1" smtClean="0"/>
              <a:t>Capirete</a:t>
            </a:r>
            <a:r>
              <a:rPr lang="de-DE" dirty="0" smtClean="0"/>
              <a:t> </a:t>
            </a:r>
            <a:r>
              <a:rPr lang="de-DE" dirty="0" err="1" smtClean="0"/>
              <a:t>meglio</a:t>
            </a:r>
            <a:r>
              <a:rPr lang="de-DE" dirty="0" smtClean="0"/>
              <a:t> </a:t>
            </a:r>
            <a:r>
              <a:rPr lang="de-DE" dirty="0" err="1" smtClean="0"/>
              <a:t>come</a:t>
            </a:r>
            <a:r>
              <a:rPr lang="de-DE" dirty="0" smtClean="0"/>
              <a:t> </a:t>
            </a:r>
            <a:r>
              <a:rPr lang="de-DE" dirty="0" err="1" smtClean="0"/>
              <a:t>funziona</a:t>
            </a:r>
            <a:r>
              <a:rPr lang="de-DE" dirty="0" smtClean="0"/>
              <a:t> WPF </a:t>
            </a:r>
            <a:r>
              <a:rPr lang="de-DE" dirty="0" err="1" smtClean="0"/>
              <a:t>internamente</a:t>
            </a:r>
            <a:endParaRPr lang="de-DE" dirty="0"/>
          </a:p>
        </p:txBody>
      </p:sp>
    </p:spTree>
    <p:extLst>
      <p:ext uri="{BB962C8B-B14F-4D97-AF65-F5344CB8AC3E}">
        <p14:creationId xmlns:p14="http://schemas.microsoft.com/office/powerpoint/2010/main" val="454914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err="1" smtClean="0"/>
              <a:t>Perchè</a:t>
            </a:r>
            <a:r>
              <a:rPr lang="de-DE" sz="4000" dirty="0" smtClean="0"/>
              <a:t> </a:t>
            </a:r>
            <a:r>
              <a:rPr lang="de-DE" sz="4000" dirty="0" smtClean="0"/>
              <a:t>WPF </a:t>
            </a:r>
            <a:r>
              <a:rPr lang="de-DE" sz="4000" dirty="0" smtClean="0"/>
              <a:t>e non </a:t>
            </a:r>
            <a:r>
              <a:rPr lang="de-DE" sz="4000" dirty="0" err="1" smtClean="0"/>
              <a:t>WinForms</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251520" y="1700808"/>
            <a:ext cx="8640960" cy="2862322"/>
          </a:xfrm>
          <a:prstGeom prst="rect">
            <a:avLst/>
          </a:prstGeom>
          <a:noFill/>
        </p:spPr>
        <p:txBody>
          <a:bodyPr wrap="square" rtlCol="0">
            <a:spAutoFit/>
          </a:bodyPr>
          <a:lstStyle/>
          <a:p>
            <a:pPr marL="285750" indent="-285750">
              <a:buFont typeface="Arial" panose="020B0604020202020204" pitchFamily="34" charset="0"/>
              <a:buChar char="•"/>
            </a:pPr>
            <a:r>
              <a:rPr lang="de-DE" dirty="0" err="1" smtClean="0"/>
              <a:t>Futuro</a:t>
            </a:r>
            <a:r>
              <a:rPr lang="de-DE" dirty="0" smtClean="0"/>
              <a:t>: </a:t>
            </a:r>
            <a:r>
              <a:rPr lang="de-DE" dirty="0" smtClean="0"/>
              <a:t>WPF </a:t>
            </a:r>
            <a:r>
              <a:rPr lang="de-DE" dirty="0" smtClean="0"/>
              <a:t>è un</a:t>
            </a:r>
            <a:r>
              <a:rPr lang="de-DE" dirty="0" smtClean="0"/>
              <a:t>o </a:t>
            </a:r>
            <a:r>
              <a:rPr lang="de-DE" dirty="0" err="1" smtClean="0"/>
              <a:t>sviluppo</a:t>
            </a:r>
            <a:r>
              <a:rPr lang="de-DE" dirty="0" smtClean="0"/>
              <a:t> da </a:t>
            </a:r>
            <a:r>
              <a:rPr lang="de-DE" dirty="0" err="1" smtClean="0"/>
              <a:t>zero</a:t>
            </a:r>
            <a:r>
              <a:rPr lang="de-DE" dirty="0" smtClean="0"/>
              <a:t>, </a:t>
            </a:r>
            <a:r>
              <a:rPr lang="de-DE" dirty="0" err="1" smtClean="0"/>
              <a:t>che</a:t>
            </a:r>
            <a:r>
              <a:rPr lang="de-DE" dirty="0" smtClean="0"/>
              <a:t> non è </a:t>
            </a:r>
            <a:r>
              <a:rPr lang="de-DE" dirty="0" err="1" smtClean="0"/>
              <a:t>legata</a:t>
            </a:r>
            <a:r>
              <a:rPr lang="de-DE" dirty="0" smtClean="0"/>
              <a:t> alle API di Windows. Se prima o </a:t>
            </a:r>
            <a:r>
              <a:rPr lang="de-DE" dirty="0" err="1" smtClean="0"/>
              <a:t>poi</a:t>
            </a:r>
            <a:r>
              <a:rPr lang="de-DE" dirty="0" smtClean="0"/>
              <a:t> ci </a:t>
            </a:r>
            <a:r>
              <a:rPr lang="de-DE" dirty="0" err="1" smtClean="0"/>
              <a:t>sarà</a:t>
            </a:r>
            <a:r>
              <a:rPr lang="de-DE" dirty="0" smtClean="0"/>
              <a:t> </a:t>
            </a:r>
            <a:r>
              <a:rPr lang="de-DE" dirty="0" err="1" smtClean="0"/>
              <a:t>una</a:t>
            </a:r>
            <a:r>
              <a:rPr lang="de-DE" dirty="0" smtClean="0"/>
              <a:t> GUI </a:t>
            </a:r>
            <a:r>
              <a:rPr lang="de-DE" dirty="0" err="1" smtClean="0"/>
              <a:t>portabile</a:t>
            </a:r>
            <a:r>
              <a:rPr lang="de-DE" dirty="0" smtClean="0"/>
              <a:t> </a:t>
            </a:r>
            <a:r>
              <a:rPr lang="de-DE" dirty="0" err="1" smtClean="0"/>
              <a:t>sarà</a:t>
            </a:r>
            <a:r>
              <a:rPr lang="de-DE" dirty="0" smtClean="0"/>
              <a:t> </a:t>
            </a:r>
            <a:r>
              <a:rPr lang="de-DE" dirty="0" err="1" smtClean="0"/>
              <a:t>probabilmente</a:t>
            </a:r>
            <a:r>
              <a:rPr lang="de-DE" dirty="0" smtClean="0"/>
              <a:t> </a:t>
            </a:r>
            <a:r>
              <a:rPr lang="de-DE" dirty="0" err="1" smtClean="0"/>
              <a:t>su</a:t>
            </a:r>
            <a:r>
              <a:rPr lang="de-DE" dirty="0" smtClean="0"/>
              <a:t> </a:t>
            </a:r>
            <a:r>
              <a:rPr lang="de-DE" dirty="0" err="1" smtClean="0"/>
              <a:t>base</a:t>
            </a:r>
            <a:r>
              <a:rPr lang="de-DE" dirty="0" smtClean="0"/>
              <a:t> WPF</a:t>
            </a:r>
            <a:endParaRPr lang="de-DE" dirty="0" smtClean="0"/>
          </a:p>
          <a:p>
            <a:pPr marL="285750" indent="-285750">
              <a:buFont typeface="Arial" panose="020B0604020202020204" pitchFamily="34" charset="0"/>
              <a:buChar char="•"/>
            </a:pPr>
            <a:r>
              <a:rPr lang="de-DE" dirty="0" smtClean="0"/>
              <a:t>WPF </a:t>
            </a:r>
            <a:r>
              <a:rPr lang="de-DE" dirty="0" smtClean="0"/>
              <a:t>è </a:t>
            </a:r>
            <a:r>
              <a:rPr lang="de-DE" dirty="0" err="1" smtClean="0"/>
              <a:t>gestita</a:t>
            </a:r>
            <a:r>
              <a:rPr lang="de-DE" dirty="0" smtClean="0"/>
              <a:t> </a:t>
            </a:r>
            <a:r>
              <a:rPr lang="de-DE" dirty="0" err="1" smtClean="0"/>
              <a:t>con</a:t>
            </a:r>
            <a:r>
              <a:rPr lang="de-DE" dirty="0" smtClean="0"/>
              <a:t> </a:t>
            </a:r>
            <a:r>
              <a:rPr lang="de-DE" dirty="0" err="1" smtClean="0"/>
              <a:t>vettori</a:t>
            </a:r>
            <a:r>
              <a:rPr lang="de-DE" dirty="0" smtClean="0"/>
              <a:t>, è </a:t>
            </a:r>
            <a:r>
              <a:rPr lang="de-DE" dirty="0" err="1" smtClean="0"/>
              <a:t>scalabile</a:t>
            </a:r>
            <a:r>
              <a:rPr lang="de-DE" dirty="0" smtClean="0"/>
              <a:t> da </a:t>
            </a:r>
            <a:r>
              <a:rPr lang="de-DE" dirty="0" err="1" smtClean="0"/>
              <a:t>risoluzioni</a:t>
            </a:r>
            <a:r>
              <a:rPr lang="de-DE" dirty="0" smtClean="0"/>
              <a:t> </a:t>
            </a:r>
            <a:r>
              <a:rPr lang="de-DE" dirty="0" err="1" smtClean="0"/>
              <a:t>basse</a:t>
            </a:r>
            <a:r>
              <a:rPr lang="de-DE" dirty="0" smtClean="0"/>
              <a:t> da </a:t>
            </a:r>
            <a:r>
              <a:rPr lang="de-DE" dirty="0" err="1" smtClean="0"/>
              <a:t>tablet</a:t>
            </a:r>
            <a:r>
              <a:rPr lang="de-DE" dirty="0" smtClean="0"/>
              <a:t> e </a:t>
            </a:r>
            <a:r>
              <a:rPr lang="de-DE" dirty="0" err="1" smtClean="0"/>
              <a:t>notebook</a:t>
            </a:r>
            <a:r>
              <a:rPr lang="de-DE" dirty="0" smtClean="0"/>
              <a:t> </a:t>
            </a:r>
            <a:r>
              <a:rPr lang="de-DE" dirty="0" err="1" smtClean="0"/>
              <a:t>economici</a:t>
            </a:r>
            <a:r>
              <a:rPr lang="de-DE" dirty="0" smtClean="0"/>
              <a:t> </a:t>
            </a:r>
            <a:r>
              <a:rPr lang="de-DE" dirty="0" err="1" smtClean="0"/>
              <a:t>fino</a:t>
            </a:r>
            <a:r>
              <a:rPr lang="de-DE" dirty="0" smtClean="0"/>
              <a:t> a </a:t>
            </a:r>
            <a:r>
              <a:rPr lang="de-DE" dirty="0" err="1" smtClean="0"/>
              <a:t>monitor</a:t>
            </a:r>
            <a:r>
              <a:rPr lang="de-DE" dirty="0" smtClean="0"/>
              <a:t> ad </a:t>
            </a:r>
            <a:r>
              <a:rPr lang="de-DE" dirty="0" err="1" smtClean="0"/>
              <a:t>alta</a:t>
            </a:r>
            <a:r>
              <a:rPr lang="de-DE" dirty="0" smtClean="0"/>
              <a:t> </a:t>
            </a:r>
            <a:r>
              <a:rPr lang="de-DE" dirty="0" err="1" smtClean="0"/>
              <a:t>risoluzione</a:t>
            </a:r>
            <a:r>
              <a:rPr lang="de-DE" dirty="0" smtClean="0"/>
              <a:t> </a:t>
            </a:r>
            <a:r>
              <a:rPr lang="de-DE" dirty="0" err="1" smtClean="0"/>
              <a:t>come</a:t>
            </a:r>
            <a:r>
              <a:rPr lang="de-DE" dirty="0" smtClean="0"/>
              <a:t> 4K e 8K</a:t>
            </a:r>
          </a:p>
          <a:p>
            <a:pPr marL="285750" indent="-285750">
              <a:buFont typeface="Arial" panose="020B0604020202020204" pitchFamily="34" charset="0"/>
              <a:buChar char="•"/>
            </a:pPr>
            <a:r>
              <a:rPr lang="de-DE" dirty="0" err="1" smtClean="0"/>
              <a:t>Con</a:t>
            </a:r>
            <a:r>
              <a:rPr lang="de-DE" dirty="0" smtClean="0"/>
              <a:t> WPF </a:t>
            </a:r>
            <a:r>
              <a:rPr lang="de-DE" dirty="0" err="1" smtClean="0"/>
              <a:t>avete</a:t>
            </a:r>
            <a:r>
              <a:rPr lang="de-DE" dirty="0" smtClean="0"/>
              <a:t> </a:t>
            </a:r>
            <a:r>
              <a:rPr lang="de-DE" dirty="0" err="1" smtClean="0"/>
              <a:t>possibilità</a:t>
            </a:r>
            <a:r>
              <a:rPr lang="de-DE" dirty="0" smtClean="0"/>
              <a:t> di </a:t>
            </a:r>
            <a:r>
              <a:rPr lang="de-DE" dirty="0" err="1" smtClean="0"/>
              <a:t>disegno</a:t>
            </a:r>
            <a:r>
              <a:rPr lang="de-DE" dirty="0" smtClean="0"/>
              <a:t> quasi </a:t>
            </a:r>
            <a:r>
              <a:rPr lang="de-DE" dirty="0" err="1" smtClean="0"/>
              <a:t>illimitate</a:t>
            </a:r>
            <a:r>
              <a:rPr lang="de-DE" dirty="0" smtClean="0"/>
              <a:t>, </a:t>
            </a:r>
            <a:r>
              <a:rPr lang="de-DE" dirty="0" err="1" smtClean="0"/>
              <a:t>soprattutto</a:t>
            </a:r>
            <a:r>
              <a:rPr lang="de-DE" dirty="0" smtClean="0"/>
              <a:t> </a:t>
            </a:r>
            <a:r>
              <a:rPr lang="de-DE" dirty="0" err="1" smtClean="0"/>
              <a:t>creando</a:t>
            </a:r>
            <a:r>
              <a:rPr lang="de-DE" dirty="0" smtClean="0"/>
              <a:t> </a:t>
            </a:r>
            <a:r>
              <a:rPr lang="de-DE" dirty="0" err="1" smtClean="0"/>
              <a:t>nuovi</a:t>
            </a:r>
            <a:r>
              <a:rPr lang="de-DE" dirty="0" smtClean="0"/>
              <a:t> </a:t>
            </a:r>
            <a:r>
              <a:rPr lang="de-DE" dirty="0" err="1" smtClean="0"/>
              <a:t>controlli</a:t>
            </a:r>
            <a:r>
              <a:rPr lang="de-DE" dirty="0" smtClean="0"/>
              <a:t> </a:t>
            </a:r>
            <a:r>
              <a:rPr lang="de-DE" dirty="0" err="1" smtClean="0"/>
              <a:t>assemblandoli</a:t>
            </a:r>
            <a:r>
              <a:rPr lang="de-DE" dirty="0" smtClean="0"/>
              <a:t> da </a:t>
            </a:r>
            <a:r>
              <a:rPr lang="de-DE" dirty="0" err="1" smtClean="0"/>
              <a:t>controlli</a:t>
            </a:r>
            <a:r>
              <a:rPr lang="de-DE" dirty="0" smtClean="0"/>
              <a:t> </a:t>
            </a:r>
            <a:r>
              <a:rPr lang="de-DE" dirty="0" err="1" smtClean="0"/>
              <a:t>esistenti</a:t>
            </a:r>
            <a:r>
              <a:rPr lang="de-DE" dirty="0" smtClean="0"/>
              <a:t>. </a:t>
            </a:r>
            <a:endParaRPr lang="de-DE" dirty="0"/>
          </a:p>
          <a:p>
            <a:pPr marL="285750" indent="-285750">
              <a:buFont typeface="Arial" panose="020B0604020202020204" pitchFamily="34" charset="0"/>
              <a:buChar char="•"/>
            </a:pPr>
            <a:r>
              <a:rPr lang="de-DE" dirty="0" err="1" smtClean="0"/>
              <a:t>Posizionamento</a:t>
            </a:r>
            <a:r>
              <a:rPr lang="de-DE" dirty="0" smtClean="0"/>
              <a:t> </a:t>
            </a:r>
            <a:r>
              <a:rPr lang="de-DE" dirty="0" err="1" smtClean="0"/>
              <a:t>dinamico</a:t>
            </a:r>
            <a:r>
              <a:rPr lang="de-DE" dirty="0" smtClean="0"/>
              <a:t> </a:t>
            </a:r>
            <a:r>
              <a:rPr lang="de-DE" dirty="0" smtClean="0"/>
              <a:t>– </a:t>
            </a:r>
            <a:r>
              <a:rPr lang="de-DE" dirty="0" err="1" smtClean="0"/>
              <a:t>possibilmente</a:t>
            </a:r>
            <a:r>
              <a:rPr lang="de-DE" dirty="0" smtClean="0"/>
              <a:t> </a:t>
            </a:r>
            <a:r>
              <a:rPr lang="de-DE" dirty="0" err="1" smtClean="0"/>
              <a:t>finestre</a:t>
            </a:r>
            <a:r>
              <a:rPr lang="de-DE" dirty="0" smtClean="0"/>
              <a:t> WPF </a:t>
            </a:r>
            <a:r>
              <a:rPr lang="de-DE" dirty="0" err="1" smtClean="0"/>
              <a:t>dovrebbero</a:t>
            </a:r>
            <a:r>
              <a:rPr lang="de-DE" dirty="0" smtClean="0"/>
              <a:t> </a:t>
            </a:r>
            <a:r>
              <a:rPr lang="de-DE" dirty="0" err="1" smtClean="0"/>
              <a:t>essere</a:t>
            </a:r>
            <a:r>
              <a:rPr lang="de-DE" dirty="0" smtClean="0"/>
              <a:t> </a:t>
            </a:r>
            <a:r>
              <a:rPr lang="de-DE" dirty="0" err="1" smtClean="0"/>
              <a:t>composte</a:t>
            </a:r>
            <a:r>
              <a:rPr lang="de-DE" dirty="0" smtClean="0"/>
              <a:t> senza </a:t>
            </a:r>
            <a:r>
              <a:rPr lang="de-DE" dirty="0" err="1" smtClean="0"/>
              <a:t>indicazioni</a:t>
            </a:r>
            <a:r>
              <a:rPr lang="de-DE" dirty="0" smtClean="0"/>
              <a:t> di </a:t>
            </a:r>
            <a:r>
              <a:rPr lang="de-DE" dirty="0" err="1" smtClean="0"/>
              <a:t>origini</a:t>
            </a:r>
            <a:r>
              <a:rPr lang="de-DE" dirty="0" smtClean="0"/>
              <a:t> </a:t>
            </a:r>
            <a:r>
              <a:rPr lang="de-DE" dirty="0" err="1" smtClean="0"/>
              <a:t>definiti</a:t>
            </a:r>
            <a:r>
              <a:rPr lang="de-DE" dirty="0" smtClean="0"/>
              <a:t> da </a:t>
            </a:r>
            <a:r>
              <a:rPr lang="de-DE" dirty="0" err="1" smtClean="0"/>
              <a:t>punti</a:t>
            </a:r>
            <a:r>
              <a:rPr lang="de-DE" dirty="0" smtClean="0"/>
              <a:t>, </a:t>
            </a:r>
            <a:r>
              <a:rPr lang="de-DE" dirty="0" err="1" smtClean="0"/>
              <a:t>ma</a:t>
            </a:r>
            <a:r>
              <a:rPr lang="de-DE" dirty="0" smtClean="0"/>
              <a:t> </a:t>
            </a:r>
            <a:r>
              <a:rPr lang="de-DE" dirty="0" err="1" smtClean="0"/>
              <a:t>con</a:t>
            </a:r>
            <a:r>
              <a:rPr lang="de-DE" dirty="0" smtClean="0"/>
              <a:t> </a:t>
            </a:r>
            <a:r>
              <a:rPr lang="de-DE" dirty="0" err="1" smtClean="0"/>
              <a:t>controlli</a:t>
            </a:r>
            <a:r>
              <a:rPr lang="de-DE" dirty="0" smtClean="0"/>
              <a:t> di </a:t>
            </a:r>
            <a:r>
              <a:rPr lang="de-DE" dirty="0" err="1" smtClean="0"/>
              <a:t>layout</a:t>
            </a:r>
            <a:endParaRPr lang="de-DE" dirty="0" smtClean="0"/>
          </a:p>
          <a:p>
            <a:pPr marL="285750" indent="-285750">
              <a:buFont typeface="Arial" panose="020B0604020202020204" pitchFamily="34" charset="0"/>
              <a:buChar char="•"/>
            </a:pPr>
            <a:r>
              <a:rPr lang="de-DE" dirty="0" smtClean="0"/>
              <a:t>WPF ha </a:t>
            </a:r>
            <a:r>
              <a:rPr lang="de-DE" dirty="0" err="1" smtClean="0"/>
              <a:t>un</a:t>
            </a:r>
            <a:r>
              <a:rPr lang="de-DE" dirty="0" smtClean="0"/>
              <a:t> </a:t>
            </a:r>
            <a:r>
              <a:rPr lang="de-DE" dirty="0" err="1" smtClean="0"/>
              <a:t>databinding</a:t>
            </a:r>
            <a:r>
              <a:rPr lang="de-DE" dirty="0" smtClean="0"/>
              <a:t> molto </a:t>
            </a:r>
            <a:r>
              <a:rPr lang="de-DE" dirty="0" err="1" smtClean="0"/>
              <a:t>esteso</a:t>
            </a:r>
            <a:r>
              <a:rPr lang="de-DE" dirty="0" smtClean="0"/>
              <a:t> </a:t>
            </a:r>
            <a:r>
              <a:rPr lang="de-DE" dirty="0" err="1" smtClean="0"/>
              <a:t>ed</a:t>
            </a:r>
            <a:r>
              <a:rPr lang="de-DE" dirty="0" smtClean="0"/>
              <a:t> è </a:t>
            </a:r>
            <a:r>
              <a:rPr lang="de-DE" dirty="0" err="1" smtClean="0"/>
              <a:t>particolarmente</a:t>
            </a:r>
            <a:r>
              <a:rPr lang="de-DE" dirty="0" smtClean="0"/>
              <a:t> </a:t>
            </a:r>
            <a:r>
              <a:rPr lang="de-DE" dirty="0" err="1" smtClean="0"/>
              <a:t>adeguato</a:t>
            </a:r>
            <a:r>
              <a:rPr lang="de-DE" dirty="0" smtClean="0"/>
              <a:t> a </a:t>
            </a:r>
            <a:r>
              <a:rPr lang="de-DE" dirty="0" err="1" smtClean="0"/>
              <a:t>applicativo</a:t>
            </a:r>
            <a:r>
              <a:rPr lang="de-DE" dirty="0" smtClean="0"/>
              <a:t> MVVM. </a:t>
            </a:r>
            <a:endParaRPr lang="de-DE" dirty="0"/>
          </a:p>
        </p:txBody>
      </p:sp>
    </p:spTree>
    <p:extLst>
      <p:ext uri="{BB962C8B-B14F-4D97-AF65-F5344CB8AC3E}">
        <p14:creationId xmlns:p14="http://schemas.microsoft.com/office/powerpoint/2010/main" val="4245144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In </a:t>
            </a:r>
            <a:r>
              <a:rPr lang="de-DE" sz="4000" dirty="0" err="1" smtClean="0"/>
              <a:t>cosa</a:t>
            </a:r>
            <a:r>
              <a:rPr lang="de-DE" sz="4000" dirty="0" smtClean="0"/>
              <a:t> </a:t>
            </a:r>
            <a:r>
              <a:rPr lang="de-DE" sz="4000" dirty="0" err="1" smtClean="0"/>
              <a:t>differisce</a:t>
            </a:r>
            <a:r>
              <a:rPr lang="de-DE" sz="4000" dirty="0" smtClean="0"/>
              <a:t> </a:t>
            </a:r>
            <a:r>
              <a:rPr lang="de-DE" sz="4000" dirty="0" smtClean="0"/>
              <a:t>WPF</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251520" y="1700808"/>
            <a:ext cx="8640960" cy="2862322"/>
          </a:xfrm>
          <a:prstGeom prst="rect">
            <a:avLst/>
          </a:prstGeom>
          <a:noFill/>
        </p:spPr>
        <p:txBody>
          <a:bodyPr wrap="square" rtlCol="0">
            <a:spAutoFit/>
          </a:bodyPr>
          <a:lstStyle/>
          <a:p>
            <a:r>
              <a:rPr lang="de-DE" dirty="0" smtClean="0"/>
              <a:t>Le </a:t>
            </a:r>
            <a:r>
              <a:rPr lang="de-DE" dirty="0" err="1" smtClean="0"/>
              <a:t>classi</a:t>
            </a:r>
            <a:r>
              <a:rPr lang="de-DE" dirty="0" smtClean="0"/>
              <a:t> VO-GUI </a:t>
            </a:r>
            <a:r>
              <a:rPr lang="de-DE" dirty="0" err="1" smtClean="0"/>
              <a:t>lavorano</a:t>
            </a:r>
            <a:r>
              <a:rPr lang="de-DE" dirty="0" smtClean="0"/>
              <a:t> </a:t>
            </a:r>
            <a:r>
              <a:rPr lang="de-DE" dirty="0" err="1" smtClean="0"/>
              <a:t>come</a:t>
            </a:r>
            <a:r>
              <a:rPr lang="de-DE" dirty="0" smtClean="0"/>
              <a:t> </a:t>
            </a:r>
            <a:r>
              <a:rPr lang="de-DE" dirty="0" err="1" smtClean="0"/>
              <a:t>WinForms</a:t>
            </a:r>
            <a:r>
              <a:rPr lang="de-DE" dirty="0" smtClean="0"/>
              <a:t> e la </a:t>
            </a:r>
            <a:r>
              <a:rPr lang="de-DE" dirty="0" err="1" smtClean="0"/>
              <a:t>intera</a:t>
            </a:r>
            <a:r>
              <a:rPr lang="de-DE" dirty="0" smtClean="0"/>
              <a:t> GDI di Windows </a:t>
            </a:r>
            <a:r>
              <a:rPr lang="de-DE" dirty="0" smtClean="0"/>
              <a:t>GDI </a:t>
            </a:r>
            <a:r>
              <a:rPr lang="de-DE" dirty="0" err="1" smtClean="0"/>
              <a:t>con</a:t>
            </a:r>
            <a:r>
              <a:rPr lang="de-DE" dirty="0" smtClean="0"/>
              <a:t> </a:t>
            </a:r>
            <a:r>
              <a:rPr lang="de-DE" dirty="0" err="1" smtClean="0"/>
              <a:t>coordinate</a:t>
            </a:r>
            <a:r>
              <a:rPr lang="de-DE" dirty="0" smtClean="0"/>
              <a:t>.</a:t>
            </a:r>
            <a:endParaRPr lang="de-DE" dirty="0" smtClean="0"/>
          </a:p>
          <a:p>
            <a:r>
              <a:rPr lang="de-DE" dirty="0" smtClean="0"/>
              <a:t>WPF </a:t>
            </a:r>
            <a:r>
              <a:rPr lang="de-DE" dirty="0" err="1" smtClean="0"/>
              <a:t>lavora</a:t>
            </a:r>
            <a:r>
              <a:rPr lang="de-DE" dirty="0" smtClean="0"/>
              <a:t> </a:t>
            </a:r>
            <a:r>
              <a:rPr lang="de-DE" dirty="0" err="1" smtClean="0"/>
              <a:t>come</a:t>
            </a:r>
            <a:r>
              <a:rPr lang="de-DE" dirty="0" smtClean="0"/>
              <a:t> HTML </a:t>
            </a:r>
            <a:r>
              <a:rPr lang="de-DE" dirty="0" err="1" smtClean="0"/>
              <a:t>con</a:t>
            </a:r>
            <a:r>
              <a:rPr lang="de-DE" dirty="0" smtClean="0"/>
              <a:t> </a:t>
            </a:r>
            <a:r>
              <a:rPr lang="de-DE" dirty="0" err="1" smtClean="0"/>
              <a:t>controlli</a:t>
            </a:r>
            <a:r>
              <a:rPr lang="de-DE" dirty="0" smtClean="0"/>
              <a:t> </a:t>
            </a:r>
            <a:r>
              <a:rPr lang="de-DE" dirty="0" err="1" smtClean="0"/>
              <a:t>content</a:t>
            </a:r>
            <a:r>
              <a:rPr lang="de-DE" dirty="0" smtClean="0"/>
              <a:t> e </a:t>
            </a:r>
            <a:r>
              <a:rPr lang="de-DE" dirty="0" err="1" smtClean="0"/>
              <a:t>distanze</a:t>
            </a:r>
            <a:r>
              <a:rPr lang="de-DE" dirty="0" smtClean="0"/>
              <a:t>.</a:t>
            </a:r>
            <a:endParaRPr lang="de-DE" dirty="0" smtClean="0"/>
          </a:p>
          <a:p>
            <a:r>
              <a:rPr lang="de-DE" dirty="0" smtClean="0"/>
              <a:t>È </a:t>
            </a:r>
            <a:r>
              <a:rPr lang="de-DE" dirty="0" err="1" smtClean="0"/>
              <a:t>possibile</a:t>
            </a:r>
            <a:r>
              <a:rPr lang="de-DE" dirty="0" smtClean="0"/>
              <a:t> </a:t>
            </a:r>
            <a:r>
              <a:rPr lang="de-DE" dirty="0" err="1" smtClean="0"/>
              <a:t>forzare</a:t>
            </a:r>
            <a:r>
              <a:rPr lang="de-DE" dirty="0" smtClean="0"/>
              <a:t> </a:t>
            </a:r>
            <a:r>
              <a:rPr lang="de-DE" dirty="0" err="1" smtClean="0"/>
              <a:t>anche</a:t>
            </a:r>
            <a:r>
              <a:rPr lang="de-DE" dirty="0" smtClean="0"/>
              <a:t> WPF al </a:t>
            </a:r>
            <a:r>
              <a:rPr lang="de-DE" dirty="0" err="1" smtClean="0"/>
              <a:t>lavoro</a:t>
            </a:r>
            <a:r>
              <a:rPr lang="de-DE" dirty="0" smtClean="0"/>
              <a:t> </a:t>
            </a:r>
            <a:r>
              <a:rPr lang="de-DE" dirty="0" err="1" smtClean="0"/>
              <a:t>con</a:t>
            </a:r>
            <a:r>
              <a:rPr lang="de-DE" dirty="0" smtClean="0"/>
              <a:t> </a:t>
            </a:r>
            <a:r>
              <a:rPr lang="de-DE" dirty="0" err="1" smtClean="0"/>
              <a:t>coordinate</a:t>
            </a:r>
            <a:r>
              <a:rPr lang="de-DE" dirty="0" smtClean="0"/>
              <a:t>, </a:t>
            </a:r>
            <a:r>
              <a:rPr lang="de-DE" dirty="0" err="1" smtClean="0"/>
              <a:t>ma</a:t>
            </a:r>
            <a:r>
              <a:rPr lang="de-DE" dirty="0" smtClean="0"/>
              <a:t> si </a:t>
            </a:r>
            <a:r>
              <a:rPr lang="de-DE" dirty="0" err="1" smtClean="0"/>
              <a:t>perde</a:t>
            </a:r>
            <a:r>
              <a:rPr lang="de-DE" dirty="0" smtClean="0"/>
              <a:t> </a:t>
            </a:r>
            <a:r>
              <a:rPr lang="de-DE" dirty="0" err="1" smtClean="0"/>
              <a:t>il</a:t>
            </a:r>
            <a:r>
              <a:rPr lang="de-DE" dirty="0" smtClean="0"/>
              <a:t> </a:t>
            </a:r>
            <a:r>
              <a:rPr lang="de-DE" dirty="0" err="1" smtClean="0"/>
              <a:t>vantaggio</a:t>
            </a:r>
            <a:r>
              <a:rPr lang="de-DE" dirty="0" smtClean="0"/>
              <a:t> </a:t>
            </a:r>
            <a:r>
              <a:rPr lang="de-DE" dirty="0" err="1" smtClean="0"/>
              <a:t>maggiore</a:t>
            </a:r>
            <a:r>
              <a:rPr lang="de-DE" dirty="0" smtClean="0"/>
              <a:t>: </a:t>
            </a:r>
            <a:r>
              <a:rPr lang="de-DE" dirty="0" err="1" smtClean="0"/>
              <a:t>il</a:t>
            </a:r>
            <a:r>
              <a:rPr lang="de-DE" dirty="0" smtClean="0"/>
              <a:t> </a:t>
            </a:r>
            <a:r>
              <a:rPr lang="de-DE" dirty="0" err="1" smtClean="0"/>
              <a:t>posizionamento</a:t>
            </a:r>
            <a:r>
              <a:rPr lang="de-DE" dirty="0" smtClean="0"/>
              <a:t> </a:t>
            </a:r>
            <a:r>
              <a:rPr lang="de-DE" dirty="0" err="1" smtClean="0"/>
              <a:t>dinamico</a:t>
            </a:r>
            <a:r>
              <a:rPr lang="de-DE" dirty="0" smtClean="0"/>
              <a:t>.</a:t>
            </a:r>
            <a:endParaRPr lang="de-DE" dirty="0" smtClean="0"/>
          </a:p>
          <a:p>
            <a:endParaRPr lang="de-DE" dirty="0" smtClean="0"/>
          </a:p>
          <a:p>
            <a:r>
              <a:rPr lang="de-DE" dirty="0" smtClean="0"/>
              <a:t>Per </a:t>
            </a:r>
            <a:r>
              <a:rPr lang="de-DE" dirty="0" err="1" smtClean="0"/>
              <a:t>disegnare</a:t>
            </a:r>
            <a:r>
              <a:rPr lang="de-DE" dirty="0" smtClean="0"/>
              <a:t> </a:t>
            </a:r>
            <a:r>
              <a:rPr lang="de-DE" dirty="0" err="1" smtClean="0"/>
              <a:t>una</a:t>
            </a:r>
            <a:r>
              <a:rPr lang="de-DE" dirty="0" smtClean="0"/>
              <a:t> </a:t>
            </a:r>
            <a:r>
              <a:rPr lang="de-DE" dirty="0" err="1" smtClean="0"/>
              <a:t>finestra</a:t>
            </a:r>
            <a:r>
              <a:rPr lang="de-DE" dirty="0" smtClean="0"/>
              <a:t> prima ci si </a:t>
            </a:r>
            <a:r>
              <a:rPr lang="de-DE" dirty="0" err="1" smtClean="0"/>
              <a:t>dovrebbe</a:t>
            </a:r>
            <a:r>
              <a:rPr lang="de-DE" dirty="0" smtClean="0"/>
              <a:t> </a:t>
            </a:r>
            <a:r>
              <a:rPr lang="de-DE" dirty="0" err="1" smtClean="0"/>
              <a:t>pensare</a:t>
            </a:r>
            <a:r>
              <a:rPr lang="de-DE" dirty="0" smtClean="0"/>
              <a:t> </a:t>
            </a:r>
            <a:r>
              <a:rPr lang="de-DE" dirty="0" err="1" smtClean="0"/>
              <a:t>come</a:t>
            </a:r>
            <a:r>
              <a:rPr lang="de-DE" dirty="0" smtClean="0"/>
              <a:t> la </a:t>
            </a:r>
            <a:r>
              <a:rPr lang="de-DE" dirty="0" err="1" smtClean="0"/>
              <a:t>finestra</a:t>
            </a:r>
            <a:r>
              <a:rPr lang="de-DE" dirty="0" smtClean="0"/>
              <a:t> </a:t>
            </a:r>
            <a:r>
              <a:rPr lang="de-DE" dirty="0" err="1" smtClean="0"/>
              <a:t>deve</a:t>
            </a:r>
            <a:r>
              <a:rPr lang="de-DE" dirty="0" smtClean="0"/>
              <a:t> </a:t>
            </a:r>
            <a:r>
              <a:rPr lang="de-DE" dirty="0" err="1" smtClean="0"/>
              <a:t>essere</a:t>
            </a:r>
            <a:r>
              <a:rPr lang="de-DE" dirty="0" smtClean="0"/>
              <a:t> </a:t>
            </a:r>
            <a:r>
              <a:rPr lang="de-DE" dirty="0" err="1" smtClean="0"/>
              <a:t>rappresentata</a:t>
            </a:r>
            <a:r>
              <a:rPr lang="de-DE" dirty="0" smtClean="0"/>
              <a:t> </a:t>
            </a:r>
            <a:r>
              <a:rPr lang="de-DE" dirty="0" err="1" smtClean="0"/>
              <a:t>su</a:t>
            </a:r>
            <a:r>
              <a:rPr lang="de-DE" dirty="0" smtClean="0"/>
              <a:t> </a:t>
            </a:r>
            <a:r>
              <a:rPr lang="de-DE" dirty="0" err="1" smtClean="0"/>
              <a:t>monitor</a:t>
            </a:r>
            <a:r>
              <a:rPr lang="de-DE" dirty="0" smtClean="0"/>
              <a:t> di </a:t>
            </a:r>
            <a:r>
              <a:rPr lang="de-DE" dirty="0" err="1" smtClean="0"/>
              <a:t>differenti</a:t>
            </a:r>
            <a:r>
              <a:rPr lang="de-DE" dirty="0" smtClean="0"/>
              <a:t> </a:t>
            </a:r>
            <a:r>
              <a:rPr lang="de-DE" dirty="0" err="1" smtClean="0"/>
              <a:t>grandezze</a:t>
            </a:r>
            <a:r>
              <a:rPr lang="de-DE" dirty="0" smtClean="0"/>
              <a:t>.</a:t>
            </a:r>
            <a:endParaRPr lang="de-DE" dirty="0" smtClean="0"/>
          </a:p>
          <a:p>
            <a:r>
              <a:rPr lang="de-DE" dirty="0" smtClean="0"/>
              <a:t>Solo </a:t>
            </a:r>
            <a:r>
              <a:rPr lang="de-DE" dirty="0" err="1" smtClean="0"/>
              <a:t>dopo</a:t>
            </a:r>
            <a:r>
              <a:rPr lang="de-DE" dirty="0" smtClean="0"/>
              <a:t> si </a:t>
            </a:r>
            <a:r>
              <a:rPr lang="de-DE" dirty="0" err="1" smtClean="0"/>
              <a:t>dovrebbe</a:t>
            </a:r>
            <a:r>
              <a:rPr lang="de-DE" dirty="0" smtClean="0"/>
              <a:t> </a:t>
            </a:r>
            <a:r>
              <a:rPr lang="de-DE" dirty="0" err="1" smtClean="0"/>
              <a:t>partire</a:t>
            </a:r>
            <a:r>
              <a:rPr lang="de-DE" dirty="0" smtClean="0"/>
              <a:t> </a:t>
            </a:r>
            <a:r>
              <a:rPr lang="de-DE" dirty="0" err="1" smtClean="0"/>
              <a:t>con</a:t>
            </a:r>
            <a:r>
              <a:rPr lang="de-DE" dirty="0" smtClean="0"/>
              <a:t> la </a:t>
            </a:r>
            <a:r>
              <a:rPr lang="de-DE" dirty="0" err="1" smtClean="0"/>
              <a:t>realizzazione</a:t>
            </a:r>
            <a:r>
              <a:rPr lang="de-DE" dirty="0" smtClean="0"/>
              <a:t>.</a:t>
            </a:r>
            <a:endParaRPr lang="de-DE" dirty="0" smtClean="0"/>
          </a:p>
          <a:p>
            <a:endParaRPr lang="de-DE" dirty="0"/>
          </a:p>
          <a:p>
            <a:r>
              <a:rPr lang="de-DE" dirty="0" smtClean="0"/>
              <a:t>Solo </a:t>
            </a:r>
            <a:r>
              <a:rPr lang="de-DE" dirty="0" err="1" smtClean="0"/>
              <a:t>facendo</a:t>
            </a:r>
            <a:r>
              <a:rPr lang="de-DE" dirty="0" smtClean="0"/>
              <a:t> </a:t>
            </a:r>
            <a:r>
              <a:rPr lang="de-DE" dirty="0" err="1" smtClean="0"/>
              <a:t>così</a:t>
            </a:r>
            <a:r>
              <a:rPr lang="de-DE" dirty="0" smtClean="0"/>
              <a:t> </a:t>
            </a:r>
            <a:r>
              <a:rPr lang="de-DE" dirty="0" err="1" smtClean="0"/>
              <a:t>una</a:t>
            </a:r>
            <a:r>
              <a:rPr lang="de-DE" dirty="0" smtClean="0"/>
              <a:t> </a:t>
            </a:r>
            <a:r>
              <a:rPr lang="de-DE" dirty="0" err="1" smtClean="0"/>
              <a:t>finestra</a:t>
            </a:r>
            <a:r>
              <a:rPr lang="de-DE" dirty="0" smtClean="0"/>
              <a:t> </a:t>
            </a:r>
            <a:r>
              <a:rPr lang="de-DE" dirty="0" err="1" smtClean="0"/>
              <a:t>lavorerà</a:t>
            </a:r>
            <a:r>
              <a:rPr lang="de-DE" dirty="0" smtClean="0"/>
              <a:t> </a:t>
            </a:r>
            <a:r>
              <a:rPr lang="de-DE" dirty="0" err="1" smtClean="0"/>
              <a:t>bene</a:t>
            </a:r>
            <a:r>
              <a:rPr lang="de-DE" dirty="0" smtClean="0"/>
              <a:t> in tutti </a:t>
            </a:r>
            <a:r>
              <a:rPr lang="de-DE" dirty="0" err="1" smtClean="0"/>
              <a:t>gli</a:t>
            </a:r>
            <a:r>
              <a:rPr lang="de-DE" dirty="0" smtClean="0"/>
              <a:t> </a:t>
            </a:r>
            <a:r>
              <a:rPr lang="de-DE" dirty="0" err="1" smtClean="0"/>
              <a:t>ambienti</a:t>
            </a:r>
            <a:r>
              <a:rPr lang="de-DE" dirty="0" smtClean="0"/>
              <a:t>.</a:t>
            </a:r>
            <a:endParaRPr lang="de-DE" dirty="0"/>
          </a:p>
        </p:txBody>
      </p:sp>
    </p:spTree>
    <p:extLst>
      <p:ext uri="{BB962C8B-B14F-4D97-AF65-F5344CB8AC3E}">
        <p14:creationId xmlns:p14="http://schemas.microsoft.com/office/powerpoint/2010/main" val="1267111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Dove </a:t>
            </a:r>
            <a:r>
              <a:rPr lang="de-DE" sz="4000" dirty="0" err="1" smtClean="0"/>
              <a:t>vogliamo</a:t>
            </a:r>
            <a:r>
              <a:rPr lang="de-DE" sz="4000" dirty="0" smtClean="0"/>
              <a:t> </a:t>
            </a:r>
            <a:r>
              <a:rPr lang="de-DE" sz="4000" dirty="0" err="1" smtClean="0"/>
              <a:t>arrivare</a:t>
            </a:r>
            <a:r>
              <a:rPr lang="de-DE" sz="4000" dirty="0" smtClean="0"/>
              <a:t>?</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descr="C:\Users\Wolfgang\AppData\Local\Temp\SNAGHTML1ad5126.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7784" y="1988840"/>
            <a:ext cx="3676650" cy="1647825"/>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539552" y="4077072"/>
            <a:ext cx="8064896" cy="646331"/>
          </a:xfrm>
          <a:prstGeom prst="rect">
            <a:avLst/>
          </a:prstGeom>
          <a:noFill/>
        </p:spPr>
        <p:txBody>
          <a:bodyPr wrap="square" rtlCol="0">
            <a:spAutoFit/>
          </a:bodyPr>
          <a:lstStyle/>
          <a:p>
            <a:r>
              <a:rPr lang="de-DE" dirty="0" err="1" smtClean="0"/>
              <a:t>Una</a:t>
            </a:r>
            <a:r>
              <a:rPr lang="de-DE" dirty="0" smtClean="0"/>
              <a:t> </a:t>
            </a:r>
            <a:r>
              <a:rPr lang="de-DE" dirty="0" err="1" smtClean="0"/>
              <a:t>finestra</a:t>
            </a:r>
            <a:r>
              <a:rPr lang="de-DE" dirty="0" smtClean="0"/>
              <a:t> molto semplice, </a:t>
            </a:r>
            <a:r>
              <a:rPr lang="de-DE" dirty="0" err="1" smtClean="0"/>
              <a:t>con</a:t>
            </a:r>
            <a:r>
              <a:rPr lang="de-DE" dirty="0" smtClean="0"/>
              <a:t> </a:t>
            </a:r>
            <a:r>
              <a:rPr lang="de-DE" dirty="0" err="1" smtClean="0"/>
              <a:t>databinding</a:t>
            </a:r>
            <a:r>
              <a:rPr lang="de-DE" dirty="0" smtClean="0"/>
              <a:t> a </a:t>
            </a:r>
            <a:r>
              <a:rPr lang="de-DE" dirty="0" err="1" smtClean="0"/>
              <a:t>un</a:t>
            </a:r>
            <a:r>
              <a:rPr lang="de-DE" dirty="0" smtClean="0"/>
              <a:t> </a:t>
            </a:r>
            <a:r>
              <a:rPr lang="de-DE" dirty="0" err="1" smtClean="0"/>
              <a:t>ViewModel</a:t>
            </a:r>
            <a:r>
              <a:rPr lang="de-DE" dirty="0" smtClean="0"/>
              <a:t> per </a:t>
            </a:r>
            <a:r>
              <a:rPr lang="de-DE" dirty="0" err="1" smtClean="0"/>
              <a:t>dati</a:t>
            </a:r>
            <a:r>
              <a:rPr lang="de-DE" dirty="0" smtClean="0"/>
              <a:t> e </a:t>
            </a:r>
            <a:r>
              <a:rPr lang="de-DE" dirty="0" err="1" smtClean="0"/>
              <a:t>azioni</a:t>
            </a:r>
            <a:r>
              <a:rPr lang="de-DE" dirty="0" smtClean="0"/>
              <a:t> </a:t>
            </a:r>
            <a:r>
              <a:rPr lang="de-DE" dirty="0" smtClean="0"/>
              <a:t>(</a:t>
            </a:r>
            <a:r>
              <a:rPr lang="de-DE" dirty="0" smtClean="0"/>
              <a:t>Command)</a:t>
            </a:r>
            <a:endParaRPr lang="de-DE" dirty="0"/>
          </a:p>
        </p:txBody>
      </p:sp>
    </p:spTree>
    <p:extLst>
      <p:ext uri="{BB962C8B-B14F-4D97-AF65-F5344CB8AC3E}">
        <p14:creationId xmlns:p14="http://schemas.microsoft.com/office/powerpoint/2010/main" val="900359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Primo </a:t>
            </a:r>
            <a:r>
              <a:rPr lang="de-DE" sz="4000" dirty="0" err="1" smtClean="0"/>
              <a:t>tentativo</a:t>
            </a:r>
            <a:r>
              <a:rPr lang="de-DE" sz="4000" dirty="0" smtClean="0"/>
              <a:t>: </a:t>
            </a:r>
            <a:r>
              <a:rPr lang="de-DE" sz="4000" dirty="0" smtClean="0"/>
              <a:t>XAML</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564" y="1772816"/>
            <a:ext cx="7740352" cy="37298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0835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err="1" smtClean="0"/>
              <a:t>Secondo</a:t>
            </a:r>
            <a:r>
              <a:rPr lang="de-DE" sz="4000" dirty="0" smtClean="0"/>
              <a:t> </a:t>
            </a:r>
            <a:r>
              <a:rPr lang="de-DE" sz="4000" dirty="0" err="1" smtClean="0"/>
              <a:t>tentativo</a:t>
            </a:r>
            <a:r>
              <a:rPr lang="de-DE" sz="4000" dirty="0" smtClean="0"/>
              <a:t>: </a:t>
            </a:r>
            <a:r>
              <a:rPr lang="de-DE" sz="4000" dirty="0" smtClean="0"/>
              <a:t>Code</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1645" y="1844824"/>
            <a:ext cx="7236866" cy="3952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1197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err="1" smtClean="0"/>
              <a:t>Terzo</a:t>
            </a:r>
            <a:r>
              <a:rPr lang="de-DE" sz="4000" dirty="0" smtClean="0"/>
              <a:t> </a:t>
            </a:r>
            <a:r>
              <a:rPr lang="de-DE" sz="4000" dirty="0" err="1" smtClean="0"/>
              <a:t>tentativo</a:t>
            </a:r>
            <a:r>
              <a:rPr lang="de-DE" sz="4000" dirty="0" smtClean="0"/>
              <a:t>: </a:t>
            </a:r>
            <a:r>
              <a:rPr lang="de-DE" sz="4000" dirty="0" err="1" smtClean="0"/>
              <a:t>controlli</a:t>
            </a:r>
            <a:r>
              <a:rPr lang="de-DE" sz="4000" dirty="0" smtClean="0"/>
              <a:t> </a:t>
            </a:r>
            <a:r>
              <a:rPr lang="de-DE" sz="4000" dirty="0" err="1" smtClean="0"/>
              <a:t>propri</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5696" y="1719001"/>
            <a:ext cx="5000600" cy="4190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4498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err="1" smtClean="0"/>
              <a:t>Terzo</a:t>
            </a:r>
            <a:r>
              <a:rPr lang="de-DE" sz="4000" dirty="0" smtClean="0"/>
              <a:t> </a:t>
            </a:r>
            <a:r>
              <a:rPr lang="de-DE" sz="4000" dirty="0" err="1" smtClean="0"/>
              <a:t>tentativo</a:t>
            </a:r>
            <a:r>
              <a:rPr lang="de-DE" sz="4000" dirty="0" smtClean="0"/>
              <a:t>: La </a:t>
            </a:r>
            <a:r>
              <a:rPr lang="de-DE" sz="4000" dirty="0" err="1" smtClean="0"/>
              <a:t>finestra</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a:t>Meeting </a:t>
            </a:r>
            <a:r>
              <a:rPr lang="de-DE" dirty="0" err="1"/>
              <a:t>Italiano</a:t>
            </a:r>
            <a:r>
              <a:rPr lang="de-DE" dirty="0"/>
              <a:t> 2018 a </a:t>
            </a:r>
            <a:r>
              <a:rPr lang="de-DE" dirty="0" err="1"/>
              <a:t>Bolzano</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1625" y="1844824"/>
            <a:ext cx="6000750" cy="410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0871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984</Words>
  <Application>Microsoft Office PowerPoint</Application>
  <PresentationFormat>Bildschirmpräsentation (4:3)</PresentationFormat>
  <Paragraphs>87</Paragraphs>
  <Slides>16</Slides>
  <Notes>16</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Larissa</vt:lpstr>
      <vt:lpstr>Data/Code driven UI con WPF</vt:lpstr>
      <vt:lpstr>Disclaimer</vt:lpstr>
      <vt:lpstr>Perchè WPF e non WinForms</vt:lpstr>
      <vt:lpstr>In cosa differisce WPF</vt:lpstr>
      <vt:lpstr>Dove vogliamo arrivare?</vt:lpstr>
      <vt:lpstr>Primo tentativo: XAML</vt:lpstr>
      <vt:lpstr>Secondo tentativo: Code</vt:lpstr>
      <vt:lpstr>Terzo tentativo: controlli propri</vt:lpstr>
      <vt:lpstr>Terzo tentativo: La finestra</vt:lpstr>
      <vt:lpstr>Idea: Finestra costruita dinamicamente</vt:lpstr>
      <vt:lpstr>E le DBF?</vt:lpstr>
      <vt:lpstr>La DataGrid – usando XAML</vt:lpstr>
      <vt:lpstr>La DataGrid – scritto in codice</vt:lpstr>
      <vt:lpstr>La DataGrid – con classe propria</vt:lpstr>
      <vt:lpstr>La DataGrid – e con le DBF?</vt:lpstr>
      <vt:lpstr>Fine sessione – Grazie per la Sua attenzione!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Data/Code driven UI mit WPF Teil 1</dc:title>
  <dc:creator>Wolfgang Riedmann</dc:creator>
  <cp:lastModifiedBy>Wolfgang Riedmann</cp:lastModifiedBy>
  <cp:revision>55</cp:revision>
  <cp:lastPrinted>2018-06-21T06:38:09Z</cp:lastPrinted>
  <dcterms:created xsi:type="dcterms:W3CDTF">2017-10-30T05:19:03Z</dcterms:created>
  <dcterms:modified xsi:type="dcterms:W3CDTF">2018-06-21T06:38:13Z</dcterms:modified>
</cp:coreProperties>
</file>